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1"/>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5" r:id="rId60"/>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947A5C-5B9E-453F-A6F3-1F581F911EE4}">
          <p14:sldIdLst>
            <p14:sldId id="25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1" autoAdjust="0"/>
    <p:restoredTop sz="88316" autoAdjust="0"/>
  </p:normalViewPr>
  <p:slideViewPr>
    <p:cSldViewPr snapToGrid="0">
      <p:cViewPr varScale="1">
        <p:scale>
          <a:sx n="86" d="100"/>
          <a:sy n="86" d="100"/>
        </p:scale>
        <p:origin x="462" y="78"/>
      </p:cViewPr>
      <p:guideLst>
        <p:guide orient="horz" pos="1620"/>
        <p:guide pos="2880"/>
      </p:guideLst>
    </p:cSldViewPr>
  </p:slideViewPr>
  <p:outlineViewPr>
    <p:cViewPr>
      <p:scale>
        <a:sx n="33" d="100"/>
        <a:sy n="33" d="100"/>
      </p:scale>
      <p:origin x="0" y="-26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6113E-9B44-4EFC-9990-EF0789DBD0D7}" type="datetimeFigureOut">
              <a:rPr lang="en-US" smtClean="0"/>
              <a:t>9/14/2019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4F5F5-A8AA-4BC1-84A0-54BF991CD31D}" type="slidenum">
              <a:rPr lang="en-US" smtClean="0"/>
              <a:t>‹#›</a:t>
            </a:fld>
            <a:endParaRPr lang="en-US"/>
          </a:p>
        </p:txBody>
      </p:sp>
    </p:spTree>
    <p:extLst>
      <p:ext uri="{BB962C8B-B14F-4D97-AF65-F5344CB8AC3E}">
        <p14:creationId xmlns:p14="http://schemas.microsoft.com/office/powerpoint/2010/main" val="3372489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a:t>
            </a:fld>
            <a:endParaRPr lang="en-US"/>
          </a:p>
        </p:txBody>
      </p:sp>
    </p:spTree>
    <p:extLst>
      <p:ext uri="{BB962C8B-B14F-4D97-AF65-F5344CB8AC3E}">
        <p14:creationId xmlns:p14="http://schemas.microsoft.com/office/powerpoint/2010/main" val="242334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12</a:t>
            </a:fld>
            <a:endParaRPr lang="en-US"/>
          </a:p>
        </p:txBody>
      </p:sp>
    </p:spTree>
    <p:extLst>
      <p:ext uri="{BB962C8B-B14F-4D97-AF65-F5344CB8AC3E}">
        <p14:creationId xmlns:p14="http://schemas.microsoft.com/office/powerpoint/2010/main" val="1963249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các tùy chọn mặc định của tính năng Spelling: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thẻ </a:t>
            </a:r>
            <a:r>
              <a:rPr lang="es-MX" sz="900" b="1" kern="1200">
                <a:solidFill>
                  <a:schemeClr val="tx1"/>
                </a:solidFill>
                <a:effectLst/>
                <a:latin typeface="+mn-lt"/>
                <a:ea typeface="+mn-ea"/>
                <a:cs typeface="+mn-cs"/>
              </a:rPr>
              <a:t>File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Option</a:t>
            </a:r>
            <a:r>
              <a:rPr lang="es-MX" sz="900" kern="1200">
                <a:solidFill>
                  <a:schemeClr val="tx1"/>
                </a:solidFill>
                <a:effectLst/>
                <a:latin typeface="+mn-lt"/>
                <a:ea typeface="+mn-ea"/>
                <a:cs typeface="+mn-cs"/>
              </a:rPr>
              <a:t> để mở hộp thoại cấu hình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thẻ </a:t>
            </a:r>
            <a:r>
              <a:rPr lang="es-MX" sz="900" b="1" kern="1200">
                <a:solidFill>
                  <a:schemeClr val="tx1"/>
                </a:solidFill>
                <a:effectLst/>
                <a:latin typeface="+mn-lt"/>
                <a:ea typeface="+mn-ea"/>
                <a:cs typeface="+mn-cs"/>
              </a:rPr>
              <a:t>Proofing</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các tùy chọn thích hợp.</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Mặc định, chức năng này sẽ không kiểm tra ngữ pháp và ngữ cảnh sử dụng từ có chính xác hay không. </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Tìm và sửa các lỗi ngữ pháp và ngữ cảnh sử dụng từ:</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mở cửa sổ </a:t>
            </a:r>
            <a:r>
              <a:rPr lang="en-US" sz="900" b="1" kern="1200">
                <a:solidFill>
                  <a:schemeClr val="tx1"/>
                </a:solidFill>
                <a:effectLst/>
                <a:latin typeface="+mn-lt"/>
                <a:ea typeface="+mn-ea"/>
                <a:cs typeface="+mn-cs"/>
              </a:rPr>
              <a:t>PowerPoint Options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thẻ </a:t>
            </a:r>
            <a:r>
              <a:rPr lang="en-US" sz="900" b="1" kern="1200">
                <a:solidFill>
                  <a:schemeClr val="tx1"/>
                </a:solidFill>
                <a:effectLst/>
                <a:latin typeface="+mn-lt"/>
                <a:ea typeface="+mn-ea"/>
                <a:cs typeface="+mn-cs"/>
              </a:rPr>
              <a:t>Proofing</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tùy chọn </a:t>
            </a:r>
            <a:r>
              <a:rPr lang="en-US" sz="900" b="1" kern="1200">
                <a:solidFill>
                  <a:schemeClr val="tx1"/>
                </a:solidFill>
                <a:effectLst/>
                <a:latin typeface="+mn-lt"/>
                <a:ea typeface="+mn-ea"/>
                <a:cs typeface="+mn-cs"/>
              </a:rPr>
              <a:t>Check grammar with spelling</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ngôn ngữ sử dụng trong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tất cả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thẻ </a:t>
            </a:r>
            <a:r>
              <a:rPr lang="en-US" sz="900" b="1" kern="1200">
                <a:solidFill>
                  <a:schemeClr val="tx1"/>
                </a:solidFill>
                <a:effectLst/>
                <a:latin typeface="+mn-lt"/>
                <a:ea typeface="+mn-ea"/>
                <a:cs typeface="+mn-cs"/>
              </a:rPr>
              <a:t>Review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Language, chọn </a:t>
            </a:r>
            <a:r>
              <a:rPr lang="en-US" sz="900" b="1" kern="1200">
                <a:solidFill>
                  <a:schemeClr val="tx1"/>
                </a:solidFill>
                <a:effectLst/>
                <a:latin typeface="+mn-lt"/>
                <a:ea typeface="+mn-ea"/>
                <a:cs typeface="+mn-cs"/>
              </a:rPr>
              <a:t>Language Preferences</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Chỉ định ngôn ngữ cho một số phần văn bản: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phần văn bản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thẻ </a:t>
            </a:r>
            <a:r>
              <a:rPr lang="es-MX" sz="900" b="1" kern="1200">
                <a:solidFill>
                  <a:schemeClr val="tx1"/>
                </a:solidFill>
                <a:effectLst/>
                <a:latin typeface="+mn-lt"/>
                <a:ea typeface="+mn-ea"/>
                <a:cs typeface="+mn-cs"/>
              </a:rPr>
              <a:t>Review</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nhóm Language, chọn </a:t>
            </a:r>
            <a:r>
              <a:rPr lang="es-MX" sz="900" b="1" kern="1200">
                <a:solidFill>
                  <a:schemeClr val="tx1"/>
                </a:solidFill>
                <a:effectLst/>
                <a:latin typeface="+mn-lt"/>
                <a:ea typeface="+mn-ea"/>
                <a:cs typeface="+mn-cs"/>
              </a:rPr>
              <a:t>Language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s-MX" sz="900" b="1" kern="1200">
                <a:solidFill>
                  <a:schemeClr val="tx1"/>
                </a:solidFill>
                <a:effectLst/>
                <a:latin typeface="+mn-lt"/>
                <a:ea typeface="+mn-ea"/>
                <a:cs typeface="+mn-cs"/>
              </a:rPr>
              <a:t>Set Proofing Language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ngôn ngữ sẽ sử dụng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a:t>
            </a:r>
            <a:r>
              <a:rPr lang="es-MX" sz="900" b="1" kern="1200">
                <a:solidFill>
                  <a:schemeClr val="tx1"/>
                </a:solidFill>
                <a:effectLst/>
                <a:latin typeface="+mn-lt"/>
                <a:ea typeface="+mn-ea"/>
                <a:cs typeface="+mn-cs"/>
              </a:rPr>
              <a:t>OK</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13</a:t>
            </a:fld>
            <a:endParaRPr lang="en-US"/>
          </a:p>
        </p:txBody>
      </p:sp>
    </p:spTree>
    <p:extLst>
      <p:ext uri="{BB962C8B-B14F-4D97-AF65-F5344CB8AC3E}">
        <p14:creationId xmlns:p14="http://schemas.microsoft.com/office/powerpoint/2010/main" val="312758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Truy cập từ điển đồng nghĩa:</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chọn từ, cụm từ hoặc Placeholder trong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thẻ </a:t>
            </a:r>
            <a:r>
              <a:rPr lang="en-US" sz="900" b="1" kern="1200">
                <a:solidFill>
                  <a:schemeClr val="tx1"/>
                </a:solidFill>
                <a:effectLst/>
                <a:latin typeface="+mn-lt"/>
                <a:ea typeface="+mn-ea"/>
                <a:cs typeface="+mn-cs"/>
              </a:rPr>
              <a:t>Review</a:t>
            </a:r>
            <a:r>
              <a:rPr lang="en-US" sz="900" kern="1200">
                <a:solidFill>
                  <a:schemeClr val="tx1"/>
                </a:solidFill>
                <a:effectLst/>
                <a:latin typeface="+mn-lt"/>
                <a:ea typeface="+mn-ea"/>
                <a:cs typeface="+mn-cs"/>
              </a:rPr>
              <a:t>, trong nhóm Proofing, nhấp chọn </a:t>
            </a:r>
            <a:r>
              <a:rPr lang="en-US" sz="900" b="1" kern="1200">
                <a:solidFill>
                  <a:schemeClr val="tx1"/>
                </a:solidFill>
                <a:effectLst/>
                <a:latin typeface="+mn-lt"/>
                <a:ea typeface="+mn-ea"/>
                <a:cs typeface="+mn-cs"/>
              </a:rPr>
              <a:t>Thesaurus.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chọn từ, cụm từ hoặc Placeholder trong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tổ hợp phím </a:t>
            </a:r>
            <a:r>
              <a:rPr lang="en-US" sz="900" b="1" kern="1200">
                <a:solidFill>
                  <a:schemeClr val="tx1"/>
                </a:solidFill>
                <a:effectLst/>
                <a:latin typeface="+mn-lt"/>
                <a:ea typeface="+mn-ea"/>
                <a:cs typeface="+mn-cs"/>
              </a:rPr>
              <a:t>SHIFT + F7</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Bấm chuột phải vào từ, cụm từ hoặc Placeholder trong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Synonyms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Thesaurus.</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Sử dụng một trong các từ trong danh sách kết quả hoặc để tìm kiếm thêm từ:</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mũi tên từ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Insert</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Copy</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Để tra cứu thêm các từ liên quan, nhấp vào một từ trong danh sách kết quả.</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14</a:t>
            </a:fld>
            <a:endParaRPr lang="en-US"/>
          </a:p>
        </p:txBody>
      </p:sp>
    </p:spTree>
    <p:extLst>
      <p:ext uri="{BB962C8B-B14F-4D97-AF65-F5344CB8AC3E}">
        <p14:creationId xmlns:p14="http://schemas.microsoft.com/office/powerpoint/2010/main" val="196383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15</a:t>
            </a:fld>
            <a:endParaRPr lang="en-US"/>
          </a:p>
        </p:txBody>
      </p:sp>
    </p:spTree>
    <p:extLst>
      <p:ext uri="{BB962C8B-B14F-4D97-AF65-F5344CB8AC3E}">
        <p14:creationId xmlns:p14="http://schemas.microsoft.com/office/powerpoint/2010/main" val="187729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Kích hoạt tính năng Smart Lookup:</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trong nhóm Insights, nhấp vào Smart Lookup</a:t>
            </a:r>
          </a:p>
          <a:p>
            <a:pPr marL="342900" lvl="1" indent="0">
              <a:buFont typeface="Arial" panose="020B0604020202020204" pitchFamily="34" charset="0"/>
              <a:buNone/>
            </a:pPr>
            <a:r>
              <a:rPr lang="en-US" sz="900" kern="1200">
                <a:solidFill>
                  <a:schemeClr val="tx1"/>
                </a:solidFill>
                <a:effectLst/>
                <a:latin typeface="+mn-lt"/>
                <a:ea typeface="+mn-ea"/>
                <a:cs typeface="+mn-cs"/>
              </a:rPr>
              <a:t>Hoặc Nhấp chuột phải vào một từ hoặc cụm từ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Smart Lookup.</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PowerPoint hiển thị khung Smart Lookup chứa hai thẻ: Explore và Define</a:t>
            </a:r>
          </a:p>
          <a:p>
            <a:pPr lvl="1"/>
            <a:r>
              <a:rPr lang="en-US" sz="900" kern="1200">
                <a:solidFill>
                  <a:schemeClr val="tx1"/>
                </a:solidFill>
                <a:effectLst/>
                <a:latin typeface="+mn-lt"/>
                <a:ea typeface="+mn-ea"/>
                <a:cs typeface="+mn-cs"/>
              </a:rPr>
              <a:t>Thẻ Explore được mở mặc định gồm: các bài viết Wikipedia, hình ảnh và kết quả tìm kiếm liên quan chủ đề đã chọn được hiển thị. Nhấp vào hình ảnh hoặc siêu liên kết trong danh sách kết quả tìm kiếm sẽ mở trang web trong cửa sổ trình duyệt.</a:t>
            </a:r>
          </a:p>
          <a:p>
            <a:pPr marL="171450" indent="-171450">
              <a:buFont typeface="Arial" panose="020B0604020202020204" pitchFamily="34" charset="0"/>
              <a:buChar char="•"/>
            </a:pPr>
            <a:r>
              <a:rPr lang="en-US" sz="900" kern="1200">
                <a:solidFill>
                  <a:schemeClr val="tx1"/>
                </a:solidFill>
                <a:effectLst/>
                <a:latin typeface="+mn-lt"/>
                <a:ea typeface="+mn-ea"/>
                <a:cs typeface="+mn-cs"/>
              </a:rPr>
              <a:t>Thẻ Define cung cấp định nghĩa từ nếu công cụ tìm kiếm Bing có sẵn. Nếu Smart Lookup nhận ra bạn đang cố gắng xác định một từ, nó cũng sẽ hiển thị định nghĩa trên thẻ Define.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16</a:t>
            </a:fld>
            <a:endParaRPr lang="en-US"/>
          </a:p>
        </p:txBody>
      </p:sp>
    </p:spTree>
    <p:extLst>
      <p:ext uri="{BB962C8B-B14F-4D97-AF65-F5344CB8AC3E}">
        <p14:creationId xmlns:p14="http://schemas.microsoft.com/office/powerpoint/2010/main" val="2549951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Để cắt văn bản, chọn văn bản bạn muốn cắt và thực hiện thao tác:</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Clipboard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Cut</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tổ hợp phím </a:t>
            </a:r>
            <a:r>
              <a:rPr lang="en-US" sz="900" b="1" kern="1200">
                <a:solidFill>
                  <a:schemeClr val="tx1"/>
                </a:solidFill>
                <a:effectLst/>
                <a:latin typeface="+mn-lt"/>
                <a:ea typeface="+mn-ea"/>
                <a:cs typeface="+mn-cs"/>
              </a:rPr>
              <a:t>CTRL + X</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Bấm chuột phải vào văn bản đã chọn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Cut</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Để sao chép văn bản, chọn văn bản bạn muốn sao chép và thực hiện thao tác:</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Clipboard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Copy.</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tổ hợp phím CTRL + C.</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Bấm chuột phải vào văn bản đã chọn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Copy.</a:t>
            </a:r>
          </a:p>
          <a:p>
            <a:pPr lvl="0"/>
            <a:r>
              <a:rPr lang="es-MX" sz="900" b="1" kern="1200">
                <a:solidFill>
                  <a:schemeClr val="tx1"/>
                </a:solidFill>
                <a:effectLst/>
                <a:latin typeface="+mn-lt"/>
                <a:ea typeface="+mn-ea"/>
                <a:cs typeface="+mn-cs"/>
              </a:rPr>
              <a:t>Để dán văn bản, bấm chuột vào vị trí cần dán văn bản và thực hiện thao tác:</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Clipboard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Paste.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tổ hợp phím CTRL + V.</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Paste.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17</a:t>
            </a:fld>
            <a:endParaRPr lang="en-US"/>
          </a:p>
        </p:txBody>
      </p:sp>
    </p:spTree>
    <p:extLst>
      <p:ext uri="{BB962C8B-B14F-4D97-AF65-F5344CB8AC3E}">
        <p14:creationId xmlns:p14="http://schemas.microsoft.com/office/powerpoint/2010/main" val="119160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18</a:t>
            </a:fld>
            <a:endParaRPr lang="en-US"/>
          </a:p>
        </p:txBody>
      </p:sp>
    </p:spTree>
    <p:extLst>
      <p:ext uri="{BB962C8B-B14F-4D97-AF65-F5344CB8AC3E}">
        <p14:creationId xmlns:p14="http://schemas.microsoft.com/office/powerpoint/2010/main" val="1160834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19</a:t>
            </a:fld>
            <a:endParaRPr lang="en-US"/>
          </a:p>
        </p:txBody>
      </p:sp>
    </p:spTree>
    <p:extLst>
      <p:ext uri="{BB962C8B-B14F-4D97-AF65-F5344CB8AC3E}">
        <p14:creationId xmlns:p14="http://schemas.microsoft.com/office/powerpoint/2010/main" val="3525107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Sử dụng công cụ Clipboard:</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Clipboard, bấm khởi chạy hộp thoại Clipboard.</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mũi tên ở bên phải của một nội dung trên Clipboard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a:t>
            </a:r>
            <a:r>
              <a:rPr lang="en-US" sz="900" b="1" kern="1200">
                <a:solidFill>
                  <a:schemeClr val="tx1"/>
                </a:solidFill>
                <a:effectLst/>
                <a:latin typeface="+mn-lt"/>
                <a:ea typeface="+mn-ea"/>
                <a:cs typeface="+mn-cs"/>
              </a:rPr>
              <a:t>Paste</a:t>
            </a:r>
            <a:r>
              <a:rPr lang="en-US" sz="900" kern="1200">
                <a:solidFill>
                  <a:schemeClr val="tx1"/>
                </a:solidFill>
                <a:effectLst/>
                <a:latin typeface="+mn-lt"/>
                <a:ea typeface="+mn-ea"/>
                <a:cs typeface="+mn-cs"/>
              </a:rPr>
              <a:t> để dán nội dung đó vào vị trí hiện tại hoặc nhấp vào </a:t>
            </a:r>
            <a:r>
              <a:rPr lang="en-US" sz="900" b="1" kern="1200">
                <a:solidFill>
                  <a:schemeClr val="tx1"/>
                </a:solidFill>
                <a:effectLst/>
                <a:latin typeface="+mn-lt"/>
                <a:ea typeface="+mn-ea"/>
                <a:cs typeface="+mn-cs"/>
              </a:rPr>
              <a:t>Delete</a:t>
            </a:r>
            <a:r>
              <a:rPr lang="en-US" sz="900" kern="1200">
                <a:solidFill>
                  <a:schemeClr val="tx1"/>
                </a:solidFill>
                <a:effectLst/>
                <a:latin typeface="+mn-lt"/>
                <a:ea typeface="+mn-ea"/>
                <a:cs typeface="+mn-cs"/>
              </a:rPr>
              <a:t> để xóa nội dung đó khỏi Clipboard.</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Bạn cũng có thể dán tất cả các nội dung theo cùng thứ tự như đã được thu thập bằng cách nhấp vào </a:t>
            </a:r>
            <a:r>
              <a:rPr lang="en-US" sz="900" b="1" kern="1200">
                <a:solidFill>
                  <a:schemeClr val="tx1"/>
                </a:solidFill>
                <a:effectLst/>
                <a:latin typeface="+mn-lt"/>
                <a:ea typeface="+mn-ea"/>
                <a:cs typeface="+mn-cs"/>
              </a:rPr>
              <a:t>Paste All</a:t>
            </a:r>
            <a:r>
              <a:rPr lang="en-US" sz="900" kern="1200">
                <a:solidFill>
                  <a:schemeClr val="tx1"/>
                </a:solidFill>
                <a:effectLst/>
                <a:latin typeface="+mn-lt"/>
                <a:ea typeface="+mn-ea"/>
                <a:cs typeface="+mn-cs"/>
              </a:rPr>
              <a:t> ở đầu Clipboard.</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Khi các nội dung đã có trên Clipboard, bạn có thể chọn xóa tất cả các nội dung cùng một lúc bằng cách nhấp vào </a:t>
            </a:r>
            <a:r>
              <a:rPr lang="en-US" sz="900" b="1" kern="1200">
                <a:solidFill>
                  <a:schemeClr val="tx1"/>
                </a:solidFill>
                <a:effectLst/>
                <a:latin typeface="+mn-lt"/>
                <a:ea typeface="+mn-ea"/>
                <a:cs typeface="+mn-cs"/>
              </a:rPr>
              <a:t>Clear All</a:t>
            </a:r>
            <a:r>
              <a:rPr lang="en-US" sz="900" kern="1200">
                <a:solidFill>
                  <a:schemeClr val="tx1"/>
                </a:solidFill>
                <a:effectLst/>
                <a:latin typeface="+mn-lt"/>
                <a:ea typeface="+mn-ea"/>
                <a:cs typeface="+mn-cs"/>
              </a:rPr>
              <a: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20</a:t>
            </a:fld>
            <a:endParaRPr lang="en-US"/>
          </a:p>
        </p:txBody>
      </p:sp>
    </p:spTree>
    <p:extLst>
      <p:ext uri="{BB962C8B-B14F-4D97-AF65-F5344CB8AC3E}">
        <p14:creationId xmlns:p14="http://schemas.microsoft.com/office/powerpoint/2010/main" val="2723890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i="1" kern="1200">
                <a:solidFill>
                  <a:schemeClr val="tx1"/>
                </a:solidFill>
                <a:effectLst/>
                <a:latin typeface="+mn-lt"/>
                <a:ea typeface="+mn-ea"/>
                <a:cs typeface="+mn-cs"/>
              </a:rPr>
              <a:t>Lưu ý:</a:t>
            </a:r>
            <a:r>
              <a:rPr lang="en-US" sz="900" i="1" kern="1200">
                <a:solidFill>
                  <a:schemeClr val="tx1"/>
                </a:solidFill>
                <a:effectLst/>
                <a:latin typeface="+mn-lt"/>
                <a:ea typeface="+mn-ea"/>
                <a:cs typeface="+mn-cs"/>
              </a:rPr>
              <a:t> nếu bạn thấy biểu tượng ở bên phải, bạn thực sự đang kéo một đối tượng đến vị trí khác. Trong hầu hết các trường hợp, đây là một Placeholder hoặc một đối tượng như hình ảnh, hình dạng hoặc bảng.</a:t>
            </a: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21</a:t>
            </a:fld>
            <a:endParaRPr lang="en-US"/>
          </a:p>
        </p:txBody>
      </p:sp>
    </p:spTree>
    <p:extLst>
      <p:ext uri="{BB962C8B-B14F-4D97-AF65-F5344CB8AC3E}">
        <p14:creationId xmlns:p14="http://schemas.microsoft.com/office/powerpoint/2010/main" val="2711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a:t>
            </a:fld>
            <a:endParaRPr lang="en-US"/>
          </a:p>
        </p:txBody>
      </p:sp>
    </p:spTree>
    <p:extLst>
      <p:ext uri="{BB962C8B-B14F-4D97-AF65-F5344CB8AC3E}">
        <p14:creationId xmlns:p14="http://schemas.microsoft.com/office/powerpoint/2010/main" val="712509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Để tạo Bulltes: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Paragraph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Bullets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Paragraph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vào mũi tên Bullets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kiểu dấu đầu dòng phù hợp.</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bất cứ nơi nào trong Placeholder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Bullets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Sử dụng Title and Content slide layout để chọn các kiểu </a:t>
            </a:r>
            <a:r>
              <a:rPr lang="en-US" sz="900" b="1" kern="1200">
                <a:solidFill>
                  <a:schemeClr val="tx1"/>
                </a:solidFill>
                <a:effectLst/>
                <a:latin typeface="+mn-lt"/>
                <a:ea typeface="+mn-ea"/>
                <a:cs typeface="+mn-cs"/>
              </a:rPr>
              <a:t>Bullets</a:t>
            </a:r>
            <a:r>
              <a:rPr lang="en-US" sz="900" kern="1200">
                <a:solidFill>
                  <a:schemeClr val="tx1"/>
                </a:solidFill>
                <a:effectLst/>
                <a:latin typeface="+mn-lt"/>
                <a:ea typeface="+mn-ea"/>
                <a:cs typeface="+mn-cs"/>
              </a:rPr>
              <a:t> được định dạng trước. Khi bạn nhấn </a:t>
            </a:r>
            <a:r>
              <a:rPr lang="en-US" sz="900" b="1" kern="1200">
                <a:solidFill>
                  <a:schemeClr val="tx1"/>
                </a:solidFill>
                <a:effectLst/>
                <a:latin typeface="+mn-lt"/>
                <a:ea typeface="+mn-ea"/>
                <a:cs typeface="+mn-cs"/>
              </a:rPr>
              <a:t>ENTER</a:t>
            </a:r>
            <a:r>
              <a:rPr lang="en-US" sz="900" kern="1200">
                <a:solidFill>
                  <a:schemeClr val="tx1"/>
                </a:solidFill>
                <a:effectLst/>
                <a:latin typeface="+mn-lt"/>
                <a:ea typeface="+mn-ea"/>
                <a:cs typeface="+mn-cs"/>
              </a:rPr>
              <a:t> ở cuối mỗi dòng, một </a:t>
            </a:r>
            <a:r>
              <a:rPr lang="en-US" sz="900" b="1" kern="1200">
                <a:solidFill>
                  <a:schemeClr val="tx1"/>
                </a:solidFill>
                <a:effectLst/>
                <a:latin typeface="+mn-lt"/>
                <a:ea typeface="+mn-ea"/>
                <a:cs typeface="+mn-cs"/>
              </a:rPr>
              <a:t>Bullets</a:t>
            </a:r>
            <a:r>
              <a:rPr lang="en-US" sz="900" kern="1200">
                <a:solidFill>
                  <a:schemeClr val="tx1"/>
                </a:solidFill>
                <a:effectLst/>
                <a:latin typeface="+mn-lt"/>
                <a:ea typeface="+mn-ea"/>
                <a:cs typeface="+mn-cs"/>
              </a:rPr>
              <a:t> khác sẽ tự động xuất hiện.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xem Outline, nhập tiêu đề cho slide trong ngăn Outline và nhấn </a:t>
            </a:r>
            <a:r>
              <a:rPr lang="en-US" sz="900" b="1" kern="1200">
                <a:solidFill>
                  <a:schemeClr val="tx1"/>
                </a:solidFill>
                <a:effectLst/>
                <a:latin typeface="+mn-lt"/>
                <a:ea typeface="+mn-ea"/>
                <a:cs typeface="+mn-cs"/>
              </a:rPr>
              <a:t>CTRL + ENTER</a:t>
            </a:r>
            <a:r>
              <a:rPr lang="en-US" sz="900" kern="1200">
                <a:solidFill>
                  <a:schemeClr val="tx1"/>
                </a:solidFill>
                <a:effectLst/>
                <a:latin typeface="+mn-lt"/>
                <a:ea typeface="+mn-ea"/>
                <a:cs typeface="+mn-cs"/>
              </a:rPr>
              <a:t>. Nhập văn bản cho điểm đầu tiên và nhấn </a:t>
            </a:r>
            <a:r>
              <a:rPr lang="en-US" sz="900" b="1" kern="1200">
                <a:solidFill>
                  <a:schemeClr val="tx1"/>
                </a:solidFill>
                <a:effectLst/>
                <a:latin typeface="+mn-lt"/>
                <a:ea typeface="+mn-ea"/>
                <a:cs typeface="+mn-cs"/>
              </a:rPr>
              <a:t>ENTER</a:t>
            </a:r>
            <a:r>
              <a:rPr lang="en-US" sz="900" kern="1200">
                <a:solidFill>
                  <a:schemeClr val="tx1"/>
                </a:solidFill>
                <a:effectLst/>
                <a:latin typeface="+mn-lt"/>
                <a:ea typeface="+mn-ea"/>
                <a:cs typeface="+mn-cs"/>
              </a:rPr>
              <a:t>. PowerPoint định dạng trước các </a:t>
            </a:r>
            <a:r>
              <a:rPr lang="en-US" sz="900" b="1" kern="1200">
                <a:solidFill>
                  <a:schemeClr val="tx1"/>
                </a:solidFill>
                <a:effectLst/>
                <a:latin typeface="+mn-lt"/>
                <a:ea typeface="+mn-ea"/>
                <a:cs typeface="+mn-cs"/>
              </a:rPr>
              <a:t>Bullets</a:t>
            </a:r>
            <a:r>
              <a:rPr lang="en-US" sz="900" kern="1200">
                <a:solidFill>
                  <a:schemeClr val="tx1"/>
                </a:solidFill>
                <a:effectLst/>
                <a:latin typeface="+mn-lt"/>
                <a:ea typeface="+mn-ea"/>
                <a:cs typeface="+mn-cs"/>
              </a:rPr>
              <a:t> và tạo </a:t>
            </a:r>
            <a:r>
              <a:rPr lang="en-US" sz="900" b="1" kern="1200">
                <a:solidFill>
                  <a:schemeClr val="tx1"/>
                </a:solidFill>
                <a:effectLst/>
                <a:latin typeface="+mn-lt"/>
                <a:ea typeface="+mn-ea"/>
                <a:cs typeface="+mn-cs"/>
              </a:rPr>
              <a:t>Bullets</a:t>
            </a:r>
            <a:r>
              <a:rPr lang="en-US" sz="900" kern="1200">
                <a:solidFill>
                  <a:schemeClr val="tx1"/>
                </a:solidFill>
                <a:effectLst/>
                <a:latin typeface="+mn-lt"/>
                <a:ea typeface="+mn-ea"/>
                <a:cs typeface="+mn-cs"/>
              </a:rPr>
              <a:t> mới mỗi lần bạn nhấn ENTER.</a:t>
            </a:r>
          </a:p>
          <a:p>
            <a:pPr lvl="0"/>
            <a:r>
              <a:rPr lang="es-MX" sz="900" b="1" kern="1200">
                <a:solidFill>
                  <a:schemeClr val="tx1"/>
                </a:solidFill>
                <a:effectLst/>
                <a:latin typeface="+mn-lt"/>
                <a:ea typeface="+mn-ea"/>
                <a:cs typeface="+mn-cs"/>
              </a:rPr>
              <a:t>Xóa hoặc tắt Bullets được áp dụng: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Định vị con trỏ ở đầu dòng sau vị trí Bullets và nhấn BACKSPACE.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Bấm vào đoạn văn có áp dụng Bullets, trên thẻ Home, trong nhóm Paragraph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Bullets</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Bấm chuột phải vào văn bản đã chọn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Bullets</a:t>
            </a:r>
            <a:r>
              <a:rPr lang="es-MX" sz="900" kern="1200">
                <a:solidFill>
                  <a:schemeClr val="tx1"/>
                </a:solidFill>
                <a:effectLst/>
                <a:latin typeface="+mn-lt"/>
                <a:ea typeface="+mn-ea"/>
                <a:cs typeface="+mn-cs"/>
              </a:rPr>
              <a:t>.</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r>
              <a:rPr lang="es-MX" sz="900" b="1" i="1" kern="1200">
                <a:solidFill>
                  <a:schemeClr val="tx1"/>
                </a:solidFill>
                <a:effectLst/>
                <a:latin typeface="+mn-lt"/>
                <a:ea typeface="+mn-ea"/>
                <a:cs typeface="+mn-cs"/>
              </a:rPr>
              <a:t>Lưu ý</a:t>
            </a:r>
            <a:r>
              <a:rPr lang="es-MX" sz="900" i="1" kern="1200">
                <a:solidFill>
                  <a:schemeClr val="tx1"/>
                </a:solidFill>
                <a:effectLst/>
                <a:latin typeface="+mn-lt"/>
                <a:ea typeface="+mn-ea"/>
                <a:cs typeface="+mn-cs"/>
              </a:rPr>
              <a:t>: </a:t>
            </a:r>
            <a:r>
              <a:rPr lang="es-MX" sz="900" b="1" i="1" kern="1200">
                <a:solidFill>
                  <a:schemeClr val="tx1"/>
                </a:solidFill>
                <a:effectLst/>
                <a:latin typeface="+mn-lt"/>
                <a:ea typeface="+mn-ea"/>
                <a:cs typeface="+mn-cs"/>
              </a:rPr>
              <a:t>Bullets</a:t>
            </a:r>
            <a:r>
              <a:rPr lang="es-MX" sz="900" i="1" kern="1200">
                <a:solidFill>
                  <a:schemeClr val="tx1"/>
                </a:solidFill>
                <a:effectLst/>
                <a:latin typeface="+mn-lt"/>
                <a:ea typeface="+mn-ea"/>
                <a:cs typeface="+mn-cs"/>
              </a:rPr>
              <a:t> xuất hiện ở đầu mỗi đoạn, không phải mỗi dòng.</a:t>
            </a:r>
            <a:endParaRPr lang="en-US" sz="900" i="1" kern="1200">
              <a:solidFill>
                <a:schemeClr val="tx1"/>
              </a:solidFill>
              <a:effectLst/>
              <a:latin typeface="+mn-lt"/>
              <a:ea typeface="+mn-ea"/>
              <a:cs typeface="+mn-cs"/>
            </a:endParaRPr>
          </a:p>
          <a:p>
            <a:pPr lvl="1"/>
            <a:r>
              <a:rPr lang="es-MX" sz="900" kern="1200">
                <a:solidFill>
                  <a:schemeClr val="tx1"/>
                </a:solidFill>
                <a:effectLst/>
                <a:latin typeface="+mn-lt"/>
                <a:ea typeface="+mn-ea"/>
                <a:cs typeface="+mn-cs"/>
              </a:rPr>
              <a:t>Khi áp dụng Bullets cho văn bản, bạn có thể định dạng Bullests bằng cách thay đổi các thuộc tính cụ thể, chẳng hạn như kích thước, màu sắc hoặc kiểu. Bạn có thể áp dụng kiểu Bullests cho tất cả các Placeholder văn bản, cho các Placeholder riêng lẻ hoặc cho các đoạn cụ thể.</a:t>
            </a: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22</a:t>
            </a:fld>
            <a:endParaRPr lang="en-US"/>
          </a:p>
        </p:txBody>
      </p:sp>
    </p:spTree>
    <p:extLst>
      <p:ext uri="{BB962C8B-B14F-4D97-AF65-F5344CB8AC3E}">
        <p14:creationId xmlns:p14="http://schemas.microsoft.com/office/powerpoint/2010/main" val="3419958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Thêm Numbering vào danh sách: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Paragraph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a:t>
            </a:r>
            <a:r>
              <a:rPr lang="en-US" sz="900" b="1" kern="1200">
                <a:solidFill>
                  <a:schemeClr val="tx1"/>
                </a:solidFill>
                <a:effectLst/>
                <a:latin typeface="+mn-lt"/>
                <a:ea typeface="+mn-ea"/>
                <a:cs typeface="+mn-cs"/>
              </a:rPr>
              <a:t>Numbering</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Paragraph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mũi tên </a:t>
            </a:r>
            <a:r>
              <a:rPr lang="en-US" sz="900" b="1" kern="1200">
                <a:solidFill>
                  <a:schemeClr val="tx1"/>
                </a:solidFill>
                <a:effectLst/>
                <a:latin typeface="+mn-lt"/>
                <a:ea typeface="+mn-ea"/>
                <a:cs typeface="+mn-cs"/>
              </a:rPr>
              <a:t>Numbering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kiểu đánh số phù hợp.</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Numbering.</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danh sách bullets hiện có thành danh sách numbering: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các mục được gạch đầu dòng và sau đó sử dụng một trong các phương pháp trên để kích hoạt tính năng Numbering.</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Xóa hoặc tắt chế độ Numbering, chọn một hoặc nhiều đoạn và thực hiện thao tác:</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Paragraph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Numbering</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Paragraph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mũi tên </a:t>
            </a:r>
            <a:r>
              <a:rPr lang="en-US" sz="900" b="1" kern="1200">
                <a:solidFill>
                  <a:schemeClr val="tx1"/>
                </a:solidFill>
                <a:effectLst/>
                <a:latin typeface="+mn-lt"/>
                <a:ea typeface="+mn-ea"/>
                <a:cs typeface="+mn-cs"/>
              </a:rPr>
              <a:t>Numbering</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None.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Numbering</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None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Định vị con trỏ ở đầu đoạn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a:t>
            </a:r>
            <a:r>
              <a:rPr lang="en-US" sz="900" b="1" kern="1200">
                <a:solidFill>
                  <a:schemeClr val="tx1"/>
                </a:solidFill>
                <a:effectLst/>
                <a:latin typeface="+mn-lt"/>
                <a:ea typeface="+mn-ea"/>
                <a:cs typeface="+mn-cs"/>
              </a:rPr>
              <a:t>BACKSPACE</a:t>
            </a:r>
            <a:r>
              <a:rPr lang="en-US" sz="900" kern="1200">
                <a:solidFill>
                  <a:schemeClr val="tx1"/>
                </a:solidFill>
                <a:effectLst/>
                <a:latin typeface="+mn-lt"/>
                <a:ea typeface="+mn-ea"/>
                <a:cs typeface="+mn-cs"/>
              </a:rPr>
              <a:t>.</a:t>
            </a:r>
          </a:p>
          <a:p>
            <a:pPr marL="171450" indent="-171450">
              <a:buFont typeface="Arial" panose="020B0604020202020204" pitchFamily="34" charset="0"/>
              <a:buChar char="•"/>
            </a:pPr>
            <a:r>
              <a:rPr lang="en-US" sz="900" kern="1200">
                <a:solidFill>
                  <a:schemeClr val="tx1"/>
                </a:solidFill>
                <a:effectLst/>
                <a:latin typeface="+mn-lt"/>
                <a:ea typeface="+mn-ea"/>
                <a:cs typeface="+mn-cs"/>
              </a:rPr>
              <a:t>Khi áp dụng </a:t>
            </a:r>
            <a:r>
              <a:rPr lang="en-US" sz="900" b="1" kern="1200">
                <a:solidFill>
                  <a:schemeClr val="tx1"/>
                </a:solidFill>
                <a:effectLst/>
                <a:latin typeface="+mn-lt"/>
                <a:ea typeface="+mn-ea"/>
                <a:cs typeface="+mn-cs"/>
              </a:rPr>
              <a:t>Numbering</a:t>
            </a:r>
            <a:r>
              <a:rPr lang="en-US" sz="900" kern="1200">
                <a:solidFill>
                  <a:schemeClr val="tx1"/>
                </a:solidFill>
                <a:effectLst/>
                <a:latin typeface="+mn-lt"/>
                <a:ea typeface="+mn-ea"/>
                <a:cs typeface="+mn-cs"/>
              </a:rPr>
              <a:t> cho văn bản, bạn có thể định dạng </a:t>
            </a:r>
            <a:r>
              <a:rPr lang="en-US" sz="900" b="1" kern="1200">
                <a:solidFill>
                  <a:schemeClr val="tx1"/>
                </a:solidFill>
                <a:effectLst/>
                <a:latin typeface="+mn-lt"/>
                <a:ea typeface="+mn-ea"/>
                <a:cs typeface="+mn-cs"/>
              </a:rPr>
              <a:t>Numbering</a:t>
            </a:r>
            <a:r>
              <a:rPr lang="en-US" sz="900" kern="1200">
                <a:solidFill>
                  <a:schemeClr val="tx1"/>
                </a:solidFill>
                <a:effectLst/>
                <a:latin typeface="+mn-lt"/>
                <a:ea typeface="+mn-ea"/>
                <a:cs typeface="+mn-cs"/>
              </a:rPr>
              <a:t> bằng các kiểu số khác nhau (bao gồm cả chữ in hoa và chữ thường chữ thường) và các thuộc tính (như kích thước, màu sắc hoặc kiểu). </a:t>
            </a:r>
          </a:p>
          <a:p>
            <a:pPr marL="0" lvl="0" indent="0">
              <a:buFont typeface="Arial" panose="020B0604020202020204" pitchFamily="34" charset="0"/>
              <a:buNone/>
            </a:pPr>
            <a:r>
              <a:rPr lang="es-MX" sz="900" b="1" kern="1200">
                <a:solidFill>
                  <a:schemeClr val="tx1"/>
                </a:solidFill>
                <a:effectLst/>
                <a:latin typeface="+mn-lt"/>
                <a:ea typeface="+mn-ea"/>
                <a:cs typeface="+mn-cs"/>
              </a:rPr>
              <a:t>Để định dạng </a:t>
            </a:r>
            <a:r>
              <a:rPr lang="es-MX" sz="900" b="0" kern="1200">
                <a:solidFill>
                  <a:schemeClr val="tx1"/>
                </a:solidFill>
                <a:effectLst/>
                <a:latin typeface="+mn-lt"/>
                <a:ea typeface="+mn-ea"/>
                <a:cs typeface="+mn-cs"/>
              </a:rPr>
              <a:t>Numbering</a:t>
            </a:r>
            <a:r>
              <a:rPr lang="es-MX" sz="900" b="1" kern="1200">
                <a:solidFill>
                  <a:schemeClr val="tx1"/>
                </a:solidFill>
                <a:effectLst/>
                <a:latin typeface="+mn-lt"/>
                <a:ea typeface="+mn-ea"/>
                <a:cs typeface="+mn-cs"/>
              </a:rPr>
              <a:t>, chọn một hoặc nhiều đoạn và thực hiện thao tác:</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Paragraph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mũi tên </a:t>
            </a:r>
            <a:r>
              <a:rPr lang="en-US" sz="900" b="1" kern="1200">
                <a:solidFill>
                  <a:schemeClr val="tx1"/>
                </a:solidFill>
                <a:effectLst/>
                <a:latin typeface="+mn-lt"/>
                <a:ea typeface="+mn-ea"/>
                <a:cs typeface="+mn-cs"/>
              </a:rPr>
              <a:t>Numbering</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Bullets and Numbering</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Bấm chuột phải vào văn bản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mũi tên </a:t>
            </a:r>
            <a:r>
              <a:rPr lang="en-US" sz="900" b="1" kern="1200">
                <a:solidFill>
                  <a:schemeClr val="tx1"/>
                </a:solidFill>
                <a:effectLst/>
                <a:latin typeface="+mn-lt"/>
                <a:ea typeface="+mn-ea"/>
                <a:cs typeface="+mn-cs"/>
              </a:rPr>
              <a:t>Numbering</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Bullets and Numbering.</a:t>
            </a: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23</a:t>
            </a:fld>
            <a:endParaRPr lang="en-US"/>
          </a:p>
        </p:txBody>
      </p:sp>
    </p:spTree>
    <p:extLst>
      <p:ext uri="{BB962C8B-B14F-4D97-AF65-F5344CB8AC3E}">
        <p14:creationId xmlns:p14="http://schemas.microsoft.com/office/powerpoint/2010/main" val="20781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Giảm mức phân cấp trong danh sách: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Paragraph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a:t>
            </a:r>
            <a:r>
              <a:rPr lang="en-US" sz="900" b="1" kern="1200">
                <a:solidFill>
                  <a:schemeClr val="tx1"/>
                </a:solidFill>
                <a:effectLst/>
                <a:latin typeface="+mn-lt"/>
                <a:ea typeface="+mn-ea"/>
                <a:cs typeface="+mn-cs"/>
              </a:rPr>
              <a:t>Increase List Level</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Định vị con trỏ ở đầu đoạn được đánh dấu hoặc đánh số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a:t>
            </a:r>
            <a:r>
              <a:rPr lang="en-US" sz="900" b="1" kern="1200">
                <a:solidFill>
                  <a:schemeClr val="tx1"/>
                </a:solidFill>
                <a:effectLst/>
                <a:latin typeface="+mn-lt"/>
                <a:ea typeface="+mn-ea"/>
                <a:cs typeface="+mn-cs"/>
              </a:rPr>
              <a:t>TAB</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Định vị con trỏ ở đầu đoạn được đánh dấu hoặc đánh số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tổ hợp phím </a:t>
            </a:r>
            <a:r>
              <a:rPr lang="en-US" sz="900" b="1" kern="1200">
                <a:solidFill>
                  <a:schemeClr val="tx1"/>
                </a:solidFill>
                <a:effectLst/>
                <a:latin typeface="+mn-lt"/>
                <a:ea typeface="+mn-ea"/>
                <a:cs typeface="+mn-cs"/>
              </a:rPr>
              <a:t>ALT+SHIFT+RIGHT ARROW</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Tăng mức phân cấp trong danh sách: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Paragraph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a:t>
            </a:r>
            <a:r>
              <a:rPr lang="en-US" sz="900" b="1" kern="1200">
                <a:solidFill>
                  <a:schemeClr val="tx1"/>
                </a:solidFill>
                <a:effectLst/>
                <a:latin typeface="+mn-lt"/>
                <a:ea typeface="+mn-ea"/>
                <a:cs typeface="+mn-cs"/>
              </a:rPr>
              <a:t>Decrease List Level</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Định vị con trỏ ở đầu đoạn được đánh dấu hoặc đánh số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a:t>
            </a:r>
            <a:r>
              <a:rPr lang="en-US" sz="900" b="1" kern="1200">
                <a:solidFill>
                  <a:schemeClr val="tx1"/>
                </a:solidFill>
                <a:effectLst/>
                <a:latin typeface="+mn-lt"/>
                <a:ea typeface="+mn-ea"/>
                <a:cs typeface="+mn-cs"/>
              </a:rPr>
              <a:t>SHIFT + TAB</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Định vị con trỏ ở đầu đoạn được đánh dấu hoặc đánh số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tổ hợp phím </a:t>
            </a:r>
            <a:r>
              <a:rPr lang="en-US" sz="900" b="1" kern="1200">
                <a:solidFill>
                  <a:schemeClr val="tx1"/>
                </a:solidFill>
                <a:effectLst/>
                <a:latin typeface="+mn-lt"/>
                <a:ea typeface="+mn-ea"/>
                <a:cs typeface="+mn-cs"/>
              </a:rPr>
              <a:t>ALT+SHIFT+LEFT ARROW</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24</a:t>
            </a:fld>
            <a:endParaRPr lang="en-US"/>
          </a:p>
        </p:txBody>
      </p:sp>
    </p:spTree>
    <p:extLst>
      <p:ext uri="{BB962C8B-B14F-4D97-AF65-F5344CB8AC3E}">
        <p14:creationId xmlns:p14="http://schemas.microsoft.com/office/powerpoint/2010/main" val="2574710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25</a:t>
            </a:fld>
            <a:endParaRPr lang="en-US"/>
          </a:p>
        </p:txBody>
      </p:sp>
    </p:spTree>
    <p:extLst>
      <p:ext uri="{BB962C8B-B14F-4D97-AF65-F5344CB8AC3E}">
        <p14:creationId xmlns:p14="http://schemas.microsoft.com/office/powerpoint/2010/main" val="320805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26</a:t>
            </a:fld>
            <a:endParaRPr lang="en-US"/>
          </a:p>
        </p:txBody>
      </p:sp>
    </p:spTree>
    <p:extLst>
      <p:ext uri="{BB962C8B-B14F-4D97-AF65-F5344CB8AC3E}">
        <p14:creationId xmlns:p14="http://schemas.microsoft.com/office/powerpoint/2010/main" val="79849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27</a:t>
            </a:fld>
            <a:endParaRPr lang="en-US"/>
          </a:p>
        </p:txBody>
      </p:sp>
    </p:spTree>
    <p:extLst>
      <p:ext uri="{BB962C8B-B14F-4D97-AF65-F5344CB8AC3E}">
        <p14:creationId xmlns:p14="http://schemas.microsoft.com/office/powerpoint/2010/main" val="923913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Áp dụng các tính năng định dạng văn bản bằng một trong các cách sau: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Font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nút lệnh thích hợp.</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Font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Mở hộp thoại Font.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văn bản đã chọn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tùy chọn từ menu hoặc thanh công cụ thu nhỏ.</a:t>
            </a:r>
          </a:p>
          <a:p>
            <a:endParaRPr lang="en-US" sz="900" b="1" i="1" kern="1200">
              <a:solidFill>
                <a:schemeClr val="tx1"/>
              </a:solidFill>
              <a:effectLst/>
              <a:latin typeface="+mn-lt"/>
              <a:ea typeface="+mn-ea"/>
              <a:cs typeface="+mn-cs"/>
            </a:endParaRPr>
          </a:p>
          <a:p>
            <a:r>
              <a:rPr lang="en-US" sz="900" b="1" i="1" kern="1200">
                <a:solidFill>
                  <a:schemeClr val="tx1"/>
                </a:solidFill>
                <a:effectLst/>
                <a:latin typeface="+mn-lt"/>
                <a:ea typeface="+mn-ea"/>
                <a:cs typeface="+mn-cs"/>
              </a:rPr>
              <a:t>Lưu ý:</a:t>
            </a:r>
            <a:r>
              <a:rPr lang="en-US" sz="900" i="1" kern="1200">
                <a:solidFill>
                  <a:schemeClr val="tx1"/>
                </a:solidFill>
                <a:effectLst/>
                <a:latin typeface="+mn-lt"/>
                <a:ea typeface="+mn-ea"/>
                <a:cs typeface="+mn-cs"/>
              </a:rPr>
              <a:t> Có thể nhấn </a:t>
            </a:r>
            <a:r>
              <a:rPr lang="en-US" sz="900" b="1" i="1" kern="1200">
                <a:solidFill>
                  <a:schemeClr val="tx1"/>
                </a:solidFill>
                <a:effectLst/>
                <a:latin typeface="+mn-lt"/>
                <a:ea typeface="+mn-ea"/>
                <a:cs typeface="+mn-cs"/>
              </a:rPr>
              <a:t>CTRL + T, CTRL + SHIFT + F, CTRL + SHIFT + P</a:t>
            </a:r>
            <a:r>
              <a:rPr lang="en-US" sz="900" i="1" kern="1200">
                <a:solidFill>
                  <a:schemeClr val="tx1"/>
                </a:solidFill>
                <a:effectLst/>
                <a:latin typeface="+mn-lt"/>
                <a:ea typeface="+mn-ea"/>
                <a:cs typeface="+mn-cs"/>
              </a:rPr>
              <a:t> hoặc nhấp chuột phải vào văn bản và sau đó nhấp vào </a:t>
            </a:r>
            <a:r>
              <a:rPr lang="en-US" sz="900" b="1" i="1" kern="1200">
                <a:solidFill>
                  <a:schemeClr val="tx1"/>
                </a:solidFill>
                <a:effectLst/>
                <a:latin typeface="+mn-lt"/>
                <a:ea typeface="+mn-ea"/>
                <a:cs typeface="+mn-cs"/>
              </a:rPr>
              <a:t>Font</a:t>
            </a:r>
            <a:r>
              <a:rPr lang="en-US" sz="900" i="1" kern="1200">
                <a:solidFill>
                  <a:schemeClr val="tx1"/>
                </a:solidFill>
                <a:effectLst/>
                <a:latin typeface="+mn-lt"/>
                <a:ea typeface="+mn-ea"/>
                <a:cs typeface="+mn-cs"/>
              </a:rPr>
              <a:t> để hiển thị hộp thoại Font.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28</a:t>
            </a:fld>
            <a:endParaRPr lang="en-US"/>
          </a:p>
        </p:txBody>
      </p:sp>
    </p:spTree>
    <p:extLst>
      <p:ext uri="{BB962C8B-B14F-4D97-AF65-F5344CB8AC3E}">
        <p14:creationId xmlns:p14="http://schemas.microsoft.com/office/powerpoint/2010/main" val="3897801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Sử dụng Format Painter một lần: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Đảm bảo rằng con trỏ nằm trong văn bản bạn muốn sao chép định dạng (không cần chọn văn bản)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Clipboard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Format Painter</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 </a:t>
            </a:r>
          </a:p>
          <a:p>
            <a:pPr lvl="1"/>
            <a:r>
              <a:rPr lang="en-US" sz="900" kern="1200">
                <a:solidFill>
                  <a:schemeClr val="tx1"/>
                </a:solidFill>
                <a:effectLst/>
                <a:latin typeface="+mn-lt"/>
                <a:ea typeface="+mn-ea"/>
                <a:cs typeface="+mn-cs"/>
              </a:rPr>
              <a:t>Trong khi Format Painter đang hoạt động, con trỏ sẽ thay đổi thành . Kéo con trỏ qua văn bản mà bạn muốn áp dụng định dạng được sao chép. Khi áp dụng xong định dạng, Trình Format Painter sẽ hủy kích hoạt.</a:t>
            </a:r>
          </a:p>
          <a:p>
            <a:pPr lvl="1"/>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Sử dụng Format Painter nhiều lần:</a:t>
            </a:r>
            <a:endParaRPr lang="en-US" sz="900" b="1" kern="1200">
              <a:solidFill>
                <a:schemeClr val="tx1"/>
              </a:solidFill>
              <a:effectLst/>
              <a:latin typeface="+mn-lt"/>
              <a:ea typeface="+mn-ea"/>
              <a:cs typeface="+mn-cs"/>
            </a:endParaRPr>
          </a:p>
          <a:p>
            <a:pPr marL="228600" lvl="0" indent="-228600">
              <a:buFont typeface="Arial" panose="020B0604020202020204" pitchFamily="34" charset="0"/>
              <a:buChar char="•"/>
            </a:pPr>
            <a:r>
              <a:rPr lang="es-MX" sz="900" kern="1200">
                <a:solidFill>
                  <a:schemeClr val="tx1"/>
                </a:solidFill>
                <a:effectLst/>
                <a:latin typeface="+mn-lt"/>
                <a:ea typeface="+mn-ea"/>
                <a:cs typeface="+mn-cs"/>
              </a:rPr>
              <a:t>Sử dụng các bước trên với lưu ý bấm đúp chuột vào nút </a:t>
            </a:r>
            <a:r>
              <a:rPr lang="es-MX" sz="900" b="1" kern="1200">
                <a:solidFill>
                  <a:schemeClr val="tx1"/>
                </a:solidFill>
                <a:effectLst/>
                <a:latin typeface="+mn-lt"/>
                <a:ea typeface="+mn-ea"/>
                <a:cs typeface="+mn-cs"/>
              </a:rPr>
              <a:t>Format Painter</a:t>
            </a:r>
            <a:r>
              <a:rPr lang="es-MX" sz="900" kern="1200">
                <a:solidFill>
                  <a:schemeClr val="tx1"/>
                </a:solidFill>
                <a:effectLst/>
                <a:latin typeface="+mn-lt"/>
                <a:ea typeface="+mn-ea"/>
                <a:cs typeface="+mn-cs"/>
              </a:rPr>
              <a:t> khi chọn.</a:t>
            </a:r>
            <a:endParaRPr lang="en-US" sz="900" kern="1200">
              <a:solidFill>
                <a:schemeClr val="tx1"/>
              </a:solidFill>
              <a:effectLst/>
              <a:latin typeface="+mn-lt"/>
              <a:ea typeface="+mn-ea"/>
              <a:cs typeface="+mn-cs"/>
            </a:endParaRPr>
          </a:p>
          <a:p>
            <a:pPr marL="228600" lvl="0" indent="-228600">
              <a:buFont typeface="Arial" panose="020B0604020202020204" pitchFamily="34" charset="0"/>
              <a:buChar char="•"/>
            </a:pPr>
            <a:r>
              <a:rPr lang="en-US" sz="900" kern="1200">
                <a:solidFill>
                  <a:schemeClr val="tx1"/>
                </a:solidFill>
                <a:effectLst/>
                <a:latin typeface="+mn-lt"/>
                <a:ea typeface="+mn-ea"/>
                <a:cs typeface="+mn-cs"/>
              </a:rPr>
              <a:t>Format Painter sẽ hoạt động cho đến khi bạn nhấn </a:t>
            </a:r>
            <a:r>
              <a:rPr lang="en-US" sz="900" b="1" kern="1200">
                <a:solidFill>
                  <a:schemeClr val="tx1"/>
                </a:solidFill>
                <a:effectLst/>
                <a:latin typeface="+mn-lt"/>
                <a:ea typeface="+mn-ea"/>
                <a:cs typeface="+mn-cs"/>
              </a:rPr>
              <a:t>ESC</a:t>
            </a:r>
            <a:r>
              <a:rPr lang="en-US" sz="900" kern="1200">
                <a:solidFill>
                  <a:schemeClr val="tx1"/>
                </a:solidFill>
                <a:effectLst/>
                <a:latin typeface="+mn-lt"/>
                <a:ea typeface="+mn-ea"/>
                <a:cs typeface="+mn-cs"/>
              </a:rPr>
              <a:t> hoặc nhấp lại vào </a:t>
            </a:r>
            <a:r>
              <a:rPr lang="en-US" sz="900" b="1" kern="1200">
                <a:solidFill>
                  <a:schemeClr val="tx1"/>
                </a:solidFill>
                <a:effectLst/>
                <a:latin typeface="+mn-lt"/>
                <a:ea typeface="+mn-ea"/>
                <a:cs typeface="+mn-cs"/>
              </a:rPr>
              <a:t>Format Painter</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29</a:t>
            </a:fld>
            <a:endParaRPr lang="en-US"/>
          </a:p>
        </p:txBody>
      </p:sp>
    </p:spTree>
    <p:extLst>
      <p:ext uri="{BB962C8B-B14F-4D97-AF65-F5344CB8AC3E}">
        <p14:creationId xmlns:p14="http://schemas.microsoft.com/office/powerpoint/2010/main" val="923242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Xóa định dạng được áp dụng cho văn bản đã chọn (và đưa văn bản đó về định dạng ban đầu theo bố cục và chủ đề đã chọn):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trẻ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Font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Clear All Formatting</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30</a:t>
            </a:fld>
            <a:endParaRPr lang="en-US"/>
          </a:p>
        </p:txBody>
      </p:sp>
    </p:spTree>
    <p:extLst>
      <p:ext uri="{BB962C8B-B14F-4D97-AF65-F5344CB8AC3E}">
        <p14:creationId xmlns:p14="http://schemas.microsoft.com/office/powerpoint/2010/main" val="889529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Định dạng một đoạn văn: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trẻ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Paragraph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chọn các tùy chọn thích hợp. Bạn có thể truy cập các tùy chọn bổ sung bằng cách nhấp vào  trong nhóm Paragraph để mở hộp thoại Paragraph.</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31</a:t>
            </a:fld>
            <a:endParaRPr lang="en-US"/>
          </a:p>
        </p:txBody>
      </p:sp>
    </p:spTree>
    <p:extLst>
      <p:ext uri="{BB962C8B-B14F-4D97-AF65-F5344CB8AC3E}">
        <p14:creationId xmlns:p14="http://schemas.microsoft.com/office/powerpoint/2010/main" val="227741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Mở Chế độ xem Outline: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Presentation Views, chọn </a:t>
            </a:r>
            <a:r>
              <a:rPr lang="en-US" sz="900" b="1" kern="1200">
                <a:solidFill>
                  <a:schemeClr val="tx1"/>
                </a:solidFill>
                <a:effectLst/>
                <a:latin typeface="+mn-lt"/>
                <a:ea typeface="+mn-ea"/>
                <a:cs typeface="+mn-cs"/>
              </a:rPr>
              <a:t>Outline View</a:t>
            </a:r>
            <a:r>
              <a:rPr lang="en-US" sz="900" kern="1200">
                <a:solidFill>
                  <a:schemeClr val="tx1"/>
                </a:solidFill>
                <a:effectLst/>
                <a:latin typeface="+mn-lt"/>
                <a:ea typeface="+mn-ea"/>
                <a:cs typeface="+mn-cs"/>
              </a:rPr>
              <a:t>.</a:t>
            </a:r>
          </a:p>
          <a:p>
            <a:endParaRPr lang="en-US"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Slide Navigation pane được thay thế bằng khung hiển thị Outline phần văn bản của bài trình chiếu. Vùng hiển thị bên phải vẫn giữ nguyên, hiển thị phần slide và các ghi chú liên quan.</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a:t>
            </a:fld>
            <a:endParaRPr lang="en-US"/>
          </a:p>
        </p:txBody>
      </p:sp>
    </p:spTree>
    <p:extLst>
      <p:ext uri="{BB962C8B-B14F-4D97-AF65-F5344CB8AC3E}">
        <p14:creationId xmlns:p14="http://schemas.microsoft.com/office/powerpoint/2010/main" val="3062577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canh lề văn bản theo chiều ngang: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nút thích hợp.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văn bản và trên thanh công cụ thu nhỏ, nhấp vào tính năng thích hợp.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trong nhóm Paragraph để mở hộp thoại Paragraph.</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32</a:t>
            </a:fld>
            <a:endParaRPr lang="en-US"/>
          </a:p>
        </p:txBody>
      </p:sp>
    </p:spTree>
    <p:extLst>
      <p:ext uri="{BB962C8B-B14F-4D97-AF65-F5344CB8AC3E}">
        <p14:creationId xmlns:p14="http://schemas.microsoft.com/office/powerpoint/2010/main" val="704928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Thêm hoặc xóa các cột văn bản: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nút </a:t>
            </a:r>
            <a:r>
              <a:rPr lang="en-US" sz="900" b="1" kern="1200">
                <a:solidFill>
                  <a:schemeClr val="tx1"/>
                </a:solidFill>
                <a:effectLst/>
                <a:latin typeface="+mn-lt"/>
                <a:ea typeface="+mn-ea"/>
                <a:cs typeface="+mn-cs"/>
              </a:rPr>
              <a:t>Add or Remove Columns</a:t>
            </a:r>
            <a:r>
              <a:rPr lang="en-US" sz="900" kern="1200">
                <a:solidFill>
                  <a:schemeClr val="tx1"/>
                </a:solidFill>
                <a:effectLst/>
                <a:latin typeface="+mn-lt"/>
                <a:ea typeface="+mn-ea"/>
                <a:cs typeface="+mn-cs"/>
              </a:rPr>
              <a:t>.</a:t>
            </a:r>
          </a:p>
          <a:p>
            <a:pPr marL="171450" indent="-171450">
              <a:buFont typeface="Arial" panose="020B0604020202020204" pitchFamily="34" charset="0"/>
              <a:buChar char="•"/>
            </a:pPr>
            <a:r>
              <a:rPr lang="es-MX" sz="900" kern="1200">
                <a:solidFill>
                  <a:schemeClr val="tx1"/>
                </a:solidFill>
                <a:effectLst/>
                <a:latin typeface="+mn-lt"/>
                <a:ea typeface="+mn-ea"/>
                <a:cs typeface="+mn-cs"/>
              </a:rPr>
              <a:t>Chọn số lượng cột hoặc bấm vào tùy chọn </a:t>
            </a:r>
            <a:r>
              <a:rPr lang="es-MX" sz="900" b="1" kern="1200">
                <a:solidFill>
                  <a:schemeClr val="tx1"/>
                </a:solidFill>
                <a:effectLst/>
                <a:latin typeface="+mn-lt"/>
                <a:ea typeface="+mn-ea"/>
                <a:cs typeface="+mn-cs"/>
              </a:rPr>
              <a:t>More Columns …</a:t>
            </a:r>
            <a:r>
              <a:rPr lang="es-MX" sz="900" kern="1200">
                <a:solidFill>
                  <a:schemeClr val="tx1"/>
                </a:solidFill>
                <a:effectLst/>
                <a:latin typeface="+mn-lt"/>
                <a:ea typeface="+mn-ea"/>
                <a:cs typeface="+mn-cs"/>
              </a:rPr>
              <a:t> để mở hộp thoại Columns. Sử dụng các cài đặt để chỉ định số lượng cột và khoảng cách giữa các cột (khoảng cách giữa các cột được đo bằng inch).</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33</a:t>
            </a:fld>
            <a:endParaRPr lang="en-US"/>
          </a:p>
        </p:txBody>
      </p:sp>
    </p:spTree>
    <p:extLst>
      <p:ext uri="{BB962C8B-B14F-4D97-AF65-F5344CB8AC3E}">
        <p14:creationId xmlns:p14="http://schemas.microsoft.com/office/powerpoint/2010/main" val="3179771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Hiển thị thước kẻ:</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View</a:t>
            </a:r>
            <a:r>
              <a:rPr lang="es-MX" sz="900" kern="1200">
                <a:solidFill>
                  <a:schemeClr val="tx1"/>
                </a:solidFill>
                <a:effectLst/>
                <a:latin typeface="+mn-lt"/>
                <a:ea typeface="+mn-ea"/>
                <a:cs typeface="+mn-cs"/>
              </a:rPr>
              <a:t>, trong nhóm Show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hiển thị </a:t>
            </a:r>
            <a:r>
              <a:rPr lang="es-MX" sz="900" b="1" kern="1200">
                <a:solidFill>
                  <a:schemeClr val="tx1"/>
                </a:solidFill>
                <a:effectLst/>
                <a:latin typeface="+mn-lt"/>
                <a:ea typeface="+mn-ea"/>
                <a:cs typeface="+mn-cs"/>
              </a:rPr>
              <a:t>Ruler</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thụt lề của một đoạn:</a:t>
            </a:r>
            <a:endParaRPr lang="en-US" sz="900" b="1" kern="1200">
              <a:solidFill>
                <a:schemeClr val="tx1"/>
              </a:solidFill>
              <a:effectLst/>
              <a:latin typeface="+mn-lt"/>
              <a:ea typeface="+mn-ea"/>
              <a:cs typeface="+mn-cs"/>
            </a:endParaRPr>
          </a:p>
          <a:p>
            <a:pPr marL="0" lvl="0" indent="0">
              <a:buFont typeface="Arial" panose="020B0604020202020204" pitchFamily="34" charset="0"/>
              <a:buNone/>
            </a:pPr>
            <a:r>
              <a:rPr lang="es-MX" sz="900" kern="1200">
                <a:solidFill>
                  <a:schemeClr val="tx1"/>
                </a:solidFill>
                <a:effectLst/>
                <a:latin typeface="+mn-lt"/>
                <a:ea typeface="+mn-ea"/>
                <a:cs typeface="+mn-cs"/>
              </a:rPr>
              <a:t>Nhấp con trỏ chuột vào bất cứ vị trí nào trong đoạn muốn thụt lề.</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thước kẻ, nhấp và kéo điểm đánh dấu thụt lề mong muốn đến một vị trí mới.</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nút </a:t>
            </a:r>
            <a:r>
              <a:rPr lang="en-US" sz="900" b="1" kern="1200">
                <a:solidFill>
                  <a:schemeClr val="tx1"/>
                </a:solidFill>
                <a:effectLst/>
                <a:latin typeface="+mn-lt"/>
                <a:ea typeface="+mn-ea"/>
                <a:cs typeface="+mn-cs"/>
              </a:rPr>
              <a:t>Decrease</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Increase</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Indent Level</a:t>
            </a:r>
            <a:r>
              <a:rPr lang="en-US" sz="900" kern="1200">
                <a:solidFill>
                  <a:schemeClr val="tx1"/>
                </a:solidFill>
                <a:effectLst/>
                <a:latin typeface="+mn-lt"/>
                <a:ea typeface="+mn-ea"/>
                <a:cs typeface="+mn-cs"/>
              </a:rPr>
              <a:t> </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trong nhóm Paragraph để mở hộp thoại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phần Indentation thực hiện các thay đổi theo yêu cầu.</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34</a:t>
            </a:fld>
            <a:endParaRPr lang="en-US"/>
          </a:p>
        </p:txBody>
      </p:sp>
    </p:spTree>
    <p:extLst>
      <p:ext uri="{BB962C8B-B14F-4D97-AF65-F5344CB8AC3E}">
        <p14:creationId xmlns:p14="http://schemas.microsoft.com/office/powerpoint/2010/main" val="772679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khoảng cách dòng: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Line Spacing</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trong nhóm Paragraph để mở hộp thoại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phần Spacing, bấm vào mũi tên chọn loại khoảng cách phù hợp.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đoạn văn đã chọn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Paragraph</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phần Spacing, nhấp vào mũi tên </a:t>
            </a:r>
            <a:r>
              <a:rPr lang="es-MX" sz="900" b="1" kern="1200">
                <a:solidFill>
                  <a:schemeClr val="tx1"/>
                </a:solidFill>
                <a:effectLst/>
                <a:latin typeface="+mn-lt"/>
                <a:ea typeface="+mn-ea"/>
                <a:cs typeface="+mn-cs"/>
              </a:rPr>
              <a:t>Line Spacing</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35</a:t>
            </a:fld>
            <a:endParaRPr lang="en-US"/>
          </a:p>
        </p:txBody>
      </p:sp>
    </p:spTree>
    <p:extLst>
      <p:ext uri="{BB962C8B-B14F-4D97-AF65-F5344CB8AC3E}">
        <p14:creationId xmlns:p14="http://schemas.microsoft.com/office/powerpoint/2010/main" val="2744719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khoảng cách trước hoặc sau đoạn văn: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Home,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n-US" sz="900" b="1" kern="1200">
                <a:solidFill>
                  <a:schemeClr val="tx1"/>
                </a:solidFill>
                <a:effectLst/>
                <a:latin typeface="+mn-lt"/>
                <a:ea typeface="+mn-ea"/>
                <a:cs typeface="+mn-cs"/>
              </a:rPr>
              <a:t>Line Spacing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chọn</a:t>
            </a:r>
            <a:r>
              <a:rPr lang="en-US" sz="900" b="1" kern="1200">
                <a:solidFill>
                  <a:schemeClr val="tx1"/>
                </a:solidFill>
                <a:effectLst/>
                <a:latin typeface="+mn-lt"/>
                <a:ea typeface="+mn-ea"/>
                <a:cs typeface="+mn-cs"/>
              </a:rPr>
              <a:t> Line Spacing Options</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phần Spacing, nhấp vào nút tăng dần của Before hoặc After.</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Home,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trong nhóm Paragraph để mở hộp thoại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phần Spacing, nhấp vào nút tăng dần của Before hoặc After.</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đoạn văn đã chọn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Paragraph</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phần Spacing, nhấp vào nút tăng dần của Before hoặc After.</a:t>
            </a:r>
            <a:endParaRPr lang="en-US" sz="900" kern="1200">
              <a:solidFill>
                <a:schemeClr val="tx1"/>
              </a:solidFill>
              <a:effectLst/>
              <a:latin typeface="+mn-lt"/>
              <a:ea typeface="+mn-ea"/>
              <a:cs typeface="+mn-cs"/>
            </a:endParaRPr>
          </a:p>
          <a:p>
            <a:endParaRPr lang="es-MX" sz="900" b="1" i="1" kern="1200">
              <a:solidFill>
                <a:schemeClr val="tx1"/>
              </a:solidFill>
              <a:effectLst/>
              <a:latin typeface="+mn-lt"/>
              <a:ea typeface="+mn-ea"/>
              <a:cs typeface="+mn-cs"/>
            </a:endParaRPr>
          </a:p>
          <a:p>
            <a:r>
              <a:rPr lang="es-MX" sz="900" b="1" i="1" kern="1200">
                <a:solidFill>
                  <a:schemeClr val="tx1"/>
                </a:solidFill>
                <a:effectLst/>
                <a:latin typeface="+mn-lt"/>
                <a:ea typeface="+mn-ea"/>
                <a:cs typeface="+mn-cs"/>
              </a:rPr>
              <a:t>Gợi ý:</a:t>
            </a:r>
            <a:r>
              <a:rPr lang="es-MX" sz="900" i="1" kern="1200">
                <a:solidFill>
                  <a:schemeClr val="tx1"/>
                </a:solidFill>
                <a:effectLst/>
                <a:latin typeface="+mn-lt"/>
                <a:ea typeface="+mn-ea"/>
                <a:cs typeface="+mn-cs"/>
              </a:rPr>
              <a:t> Bạn cũng có thể nhập số vào giá trị Before hoặc After để đặt khoảng cách đoạn.</a:t>
            </a:r>
            <a:endParaRPr lang="en-US" sz="900" i="1"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36</a:t>
            </a:fld>
            <a:endParaRPr lang="en-US"/>
          </a:p>
        </p:txBody>
      </p:sp>
    </p:spTree>
    <p:extLst>
      <p:ext uri="{BB962C8B-B14F-4D97-AF65-F5344CB8AC3E}">
        <p14:creationId xmlns:p14="http://schemas.microsoft.com/office/powerpoint/2010/main" val="2642771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hướng văn bản: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Text Direction</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hộp văn bản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Format Shape</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a:t>
            </a:r>
            <a:r>
              <a:rPr lang="en-US" sz="900" kern="1200">
                <a:solidFill>
                  <a:schemeClr val="tx1"/>
                </a:solidFill>
                <a:effectLst/>
                <a:latin typeface="+mn-lt"/>
                <a:ea typeface="+mn-ea"/>
                <a:cs typeface="+mn-cs"/>
              </a:rPr>
              <a:t>Format Shape pane</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Text Options</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nhóm </a:t>
            </a:r>
            <a:r>
              <a:rPr lang="es-MX" sz="900" b="1" kern="1200">
                <a:solidFill>
                  <a:schemeClr val="tx1"/>
                </a:solidFill>
                <a:effectLst/>
                <a:latin typeface="+mn-lt"/>
                <a:ea typeface="+mn-ea"/>
                <a:cs typeface="+mn-cs"/>
              </a:rPr>
              <a:t>Textbox</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mũi tên chọn </a:t>
            </a:r>
            <a:r>
              <a:rPr lang="es-MX" sz="900" b="1" kern="1200">
                <a:solidFill>
                  <a:schemeClr val="tx1"/>
                </a:solidFill>
                <a:effectLst/>
                <a:latin typeface="+mn-lt"/>
                <a:ea typeface="+mn-ea"/>
                <a:cs typeface="+mn-cs"/>
              </a:rPr>
              <a:t>Text Direction</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Text Direction</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More Options</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mũi tên chọn Text Direction</a:t>
            </a: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37</a:t>
            </a:fld>
            <a:endParaRPr lang="en-US"/>
          </a:p>
        </p:txBody>
      </p:sp>
    </p:spTree>
    <p:extLst>
      <p:ext uri="{BB962C8B-B14F-4D97-AF65-F5344CB8AC3E}">
        <p14:creationId xmlns:p14="http://schemas.microsoft.com/office/powerpoint/2010/main" val="4087461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căn chỉnh văn bản trong hộp văn bản đã chọn: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Align Text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hộp văn bản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Format Shape</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a:t>
            </a:r>
            <a:r>
              <a:rPr lang="en-US" sz="900" kern="1200">
                <a:solidFill>
                  <a:schemeClr val="tx1"/>
                </a:solidFill>
                <a:effectLst/>
                <a:latin typeface="+mn-lt"/>
                <a:ea typeface="+mn-ea"/>
                <a:cs typeface="+mn-cs"/>
              </a:rPr>
              <a:t>Format Shape pane</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Text Options</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nhóm Textbox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mũi tên chọn </a:t>
            </a:r>
            <a:r>
              <a:rPr lang="en-US" sz="900" b="1" kern="1200">
                <a:solidFill>
                  <a:schemeClr val="tx1"/>
                </a:solidFill>
                <a:effectLst/>
                <a:latin typeface="+mn-lt"/>
                <a:ea typeface="+mn-ea"/>
                <a:cs typeface="+mn-cs"/>
              </a:rPr>
              <a:t>Vertical alignment.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Paragraph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Align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More Options</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mũi tên chọn </a:t>
            </a:r>
            <a:r>
              <a:rPr lang="en-US" sz="900" b="1" kern="1200">
                <a:solidFill>
                  <a:schemeClr val="tx1"/>
                </a:solidFill>
                <a:effectLst/>
                <a:latin typeface="+mn-lt"/>
                <a:ea typeface="+mn-ea"/>
                <a:cs typeface="+mn-cs"/>
              </a:rPr>
              <a:t>Vertical alignment</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38</a:t>
            </a:fld>
            <a:endParaRPr lang="en-US"/>
          </a:p>
        </p:txBody>
      </p:sp>
    </p:spTree>
    <p:extLst>
      <p:ext uri="{BB962C8B-B14F-4D97-AF65-F5344CB8AC3E}">
        <p14:creationId xmlns:p14="http://schemas.microsoft.com/office/powerpoint/2010/main" val="3096777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39</a:t>
            </a:fld>
            <a:endParaRPr lang="en-US"/>
          </a:p>
        </p:txBody>
      </p:sp>
    </p:spTree>
    <p:extLst>
      <p:ext uri="{BB962C8B-B14F-4D97-AF65-F5344CB8AC3E}">
        <p14:creationId xmlns:p14="http://schemas.microsoft.com/office/powerpoint/2010/main" val="2977833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Đặt tab:</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thước ngang xác định vị trí tab mới. Ký tự tab thích hợp sẽ hiển thị trên thước kẻ .</a:t>
            </a:r>
            <a:endParaRPr lang="en-US" sz="900" kern="1200">
              <a:solidFill>
                <a:schemeClr val="tx1"/>
              </a:solidFill>
              <a:effectLst/>
              <a:latin typeface="+mn-lt"/>
              <a:ea typeface="+mn-ea"/>
              <a:cs typeface="+mn-cs"/>
            </a:endParaRPr>
          </a:p>
          <a:p>
            <a:endParaRPr lang="es-MX" sz="900" b="1" i="1" kern="1200">
              <a:solidFill>
                <a:schemeClr val="tx1"/>
              </a:solidFill>
              <a:effectLst/>
              <a:latin typeface="+mn-lt"/>
              <a:ea typeface="+mn-ea"/>
              <a:cs typeface="+mn-cs"/>
            </a:endParaRPr>
          </a:p>
          <a:p>
            <a:r>
              <a:rPr lang="es-MX" sz="900" b="1" i="1" kern="1200">
                <a:solidFill>
                  <a:schemeClr val="tx1"/>
                </a:solidFill>
                <a:effectLst/>
                <a:latin typeface="+mn-lt"/>
                <a:ea typeface="+mn-ea"/>
                <a:cs typeface="+mn-cs"/>
              </a:rPr>
              <a:t>Lưu ý:</a:t>
            </a:r>
            <a:r>
              <a:rPr lang="es-MX" sz="900" i="1" kern="1200">
                <a:solidFill>
                  <a:schemeClr val="tx1"/>
                </a:solidFill>
                <a:effectLst/>
                <a:latin typeface="+mn-lt"/>
                <a:ea typeface="+mn-ea"/>
                <a:cs typeface="+mn-cs"/>
              </a:rPr>
              <a:t> Khi tạo một tab mới, mọi điểm đánh dấu tab mặc định ở bên trái của tab mới sẽ bị xóa.</a:t>
            </a:r>
            <a:endParaRPr lang="en-US" sz="900" i="1" kern="1200">
              <a:solidFill>
                <a:schemeClr val="tx1"/>
              </a:solidFill>
              <a:effectLst/>
              <a:latin typeface="+mn-lt"/>
              <a:ea typeface="+mn-ea"/>
              <a:cs typeface="+mn-cs"/>
            </a:endParaRPr>
          </a:p>
          <a:p>
            <a:r>
              <a:rPr lang="es-MX"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Để điều chỉnh vị trí tab sau khi đặt: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Đặt con trỏ ở trong dòng văn bản muốn điều chỉnh vị trí tab (hoặc, nếu có nhiều dòng văn bản, cần chọn tất cả các dòng), sau đó kéo ký tự Tab trên thước ngang sang phải hoặc trái đến vị trí mới.</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a:solidFill>
                  <a:schemeClr val="tx1"/>
                </a:solidFill>
                <a:effectLst/>
                <a:latin typeface="+mn-lt"/>
                <a:ea typeface="+mn-ea"/>
                <a:cs typeface="+mn-cs"/>
              </a:rPr>
              <a:t>Xóa tab:</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ký tự tab trên thước kẻ ngang và kéo nó xuống khỏi thước.</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40</a:t>
            </a:fld>
            <a:endParaRPr lang="en-US"/>
          </a:p>
        </p:txBody>
      </p:sp>
    </p:spTree>
    <p:extLst>
      <p:ext uri="{BB962C8B-B14F-4D97-AF65-F5344CB8AC3E}">
        <p14:creationId xmlns:p14="http://schemas.microsoft.com/office/powerpoint/2010/main" val="1034042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41</a:t>
            </a:fld>
            <a:endParaRPr lang="en-US"/>
          </a:p>
        </p:txBody>
      </p:sp>
    </p:spTree>
    <p:extLst>
      <p:ext uri="{BB962C8B-B14F-4D97-AF65-F5344CB8AC3E}">
        <p14:creationId xmlns:p14="http://schemas.microsoft.com/office/powerpoint/2010/main" val="387867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900" kern="1200">
                <a:solidFill>
                  <a:schemeClr val="tx1"/>
                </a:solidFill>
                <a:effectLst/>
                <a:latin typeface="+mn-lt"/>
                <a:ea typeface="+mn-ea"/>
                <a:cs typeface="+mn-cs"/>
              </a:rPr>
              <a:t>Để chèn văn bản vào hộp nội dung văn bản tiếp theo trên cùng slide, nhấn </a:t>
            </a:r>
            <a:r>
              <a:rPr lang="en-US" sz="900" b="1" kern="1200">
                <a:solidFill>
                  <a:schemeClr val="tx1"/>
                </a:solidFill>
                <a:effectLst/>
                <a:latin typeface="+mn-lt"/>
                <a:ea typeface="+mn-ea"/>
                <a:cs typeface="+mn-cs"/>
              </a:rPr>
              <a:t>Ctrl + Enter</a:t>
            </a:r>
            <a:r>
              <a:rPr lang="en-US" sz="9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Nếu nhấn phím </a:t>
            </a:r>
            <a:r>
              <a:rPr lang="en-US" sz="900" b="1" kern="1200">
                <a:solidFill>
                  <a:schemeClr val="tx1"/>
                </a:solidFill>
                <a:effectLst/>
                <a:latin typeface="+mn-lt"/>
                <a:ea typeface="+mn-ea"/>
                <a:cs typeface="+mn-cs"/>
              </a:rPr>
              <a:t>Enter </a:t>
            </a:r>
            <a:r>
              <a:rPr lang="en-US" sz="900" kern="1200">
                <a:solidFill>
                  <a:schemeClr val="tx1"/>
                </a:solidFill>
                <a:effectLst/>
                <a:latin typeface="+mn-lt"/>
                <a:ea typeface="+mn-ea"/>
                <a:cs typeface="+mn-cs"/>
              </a:rPr>
              <a:t>sau khi nhập tiêu đề trên slide đầu tiên, một slide mới với bố cục </a:t>
            </a:r>
            <a:r>
              <a:rPr lang="en-US" sz="900" b="1" i="1" kern="1200">
                <a:solidFill>
                  <a:schemeClr val="tx1"/>
                </a:solidFill>
                <a:effectLst/>
                <a:latin typeface="+mn-lt"/>
                <a:ea typeface="+mn-ea"/>
                <a:cs typeface="+mn-cs"/>
              </a:rPr>
              <a:t>Title and Text</a:t>
            </a:r>
            <a:r>
              <a:rPr lang="en-US" sz="900" kern="1200">
                <a:solidFill>
                  <a:schemeClr val="tx1"/>
                </a:solidFill>
                <a:effectLst/>
                <a:latin typeface="+mn-lt"/>
                <a:ea typeface="+mn-ea"/>
                <a:cs typeface="+mn-cs"/>
              </a:rPr>
              <a:t> (Tiêu đề và Văn bản) sẽ được thêm vào trong bài trình chiếu.</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Để di chuyển vào ô đặt nội dung </a:t>
            </a:r>
            <a:r>
              <a:rPr lang="en-US" sz="900" i="1" kern="1200">
                <a:solidFill>
                  <a:schemeClr val="tx1"/>
                </a:solidFill>
                <a:effectLst/>
                <a:latin typeface="+mn-lt"/>
                <a:ea typeface="+mn-ea"/>
                <a:cs typeface="+mn-cs"/>
              </a:rPr>
              <a:t>Bulleted List</a:t>
            </a:r>
            <a:r>
              <a:rPr lang="en-US" sz="900" kern="1200">
                <a:solidFill>
                  <a:schemeClr val="tx1"/>
                </a:solidFill>
                <a:effectLst/>
                <a:latin typeface="+mn-lt"/>
                <a:ea typeface="+mn-ea"/>
                <a:cs typeface="+mn-cs"/>
              </a:rPr>
              <a:t> (Ký hiệu đầu dòng), trên slide </a:t>
            </a:r>
            <a:r>
              <a:rPr lang="en-US" sz="900" b="1" i="1" kern="1200">
                <a:solidFill>
                  <a:schemeClr val="tx1"/>
                </a:solidFill>
                <a:effectLst/>
                <a:latin typeface="+mn-lt"/>
                <a:ea typeface="+mn-ea"/>
                <a:cs typeface="+mn-cs"/>
              </a:rPr>
              <a:t>Title and Content</a:t>
            </a:r>
            <a:r>
              <a:rPr lang="en-US" sz="900" kern="1200">
                <a:solidFill>
                  <a:schemeClr val="tx1"/>
                </a:solidFill>
                <a:effectLst/>
                <a:latin typeface="+mn-lt"/>
                <a:ea typeface="+mn-ea"/>
                <a:cs typeface="+mn-cs"/>
              </a:rPr>
              <a:t>, nhấn </a:t>
            </a:r>
            <a:r>
              <a:rPr lang="en-US" sz="900" b="1" kern="1200">
                <a:solidFill>
                  <a:schemeClr val="tx1"/>
                </a:solidFill>
                <a:effectLst/>
                <a:latin typeface="+mn-lt"/>
                <a:ea typeface="+mn-ea"/>
                <a:cs typeface="+mn-cs"/>
              </a:rPr>
              <a:t>Ctrl + Enter</a:t>
            </a:r>
            <a:r>
              <a:rPr lang="en-US" sz="900" kern="1200">
                <a:solidFill>
                  <a:schemeClr val="tx1"/>
                </a:solidFill>
                <a:effectLst/>
                <a:latin typeface="+mn-lt"/>
                <a:ea typeface="+mn-ea"/>
                <a:cs typeface="+mn-cs"/>
              </a:rPr>
              <a:t> sau dòng tiêu đề. Sau khi nhập liệu trong mục đầu tiên và nhấn </a:t>
            </a:r>
            <a:r>
              <a:rPr lang="en-US" sz="900" b="1" kern="1200">
                <a:solidFill>
                  <a:schemeClr val="tx1"/>
                </a:solidFill>
                <a:effectLst/>
                <a:latin typeface="+mn-lt"/>
                <a:ea typeface="+mn-ea"/>
                <a:cs typeface="+mn-cs"/>
              </a:rPr>
              <a:t>Enter</a:t>
            </a:r>
            <a:r>
              <a:rPr lang="en-US" sz="900" kern="1200">
                <a:solidFill>
                  <a:schemeClr val="tx1"/>
                </a:solidFill>
                <a:effectLst/>
                <a:latin typeface="+mn-lt"/>
                <a:ea typeface="+mn-ea"/>
                <a:cs typeface="+mn-cs"/>
              </a:rPr>
              <a:t>, một dòng mới xuất hiện.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Để di chuyển vào trong một cấp hoặc tạo ra mục con, di chuyển điểm chèn văn bản tới vị trí bắt đầu dòng và nhấn </a:t>
            </a:r>
            <a:r>
              <a:rPr lang="en-US" sz="900" b="1" kern="1200">
                <a:solidFill>
                  <a:schemeClr val="tx1"/>
                </a:solidFill>
                <a:effectLst/>
                <a:latin typeface="+mn-lt"/>
                <a:ea typeface="+mn-ea"/>
                <a:cs typeface="+mn-cs"/>
              </a:rPr>
              <a:t>Tab</a:t>
            </a:r>
            <a:r>
              <a:rPr lang="en-US" sz="900" kern="1200">
                <a:solidFill>
                  <a:schemeClr val="tx1"/>
                </a:solidFill>
                <a:effectLst/>
                <a:latin typeface="+mn-lt"/>
                <a:ea typeface="+mn-ea"/>
                <a:cs typeface="+mn-cs"/>
              </a:rPr>
              <a:t>. Quá trình này còn được gọi là tăng cấp độ thụt lề.</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Để di chuyển tới cấp độ trước, di chuyển điểm chèn văn bản tới vị trí bắt đầu dòng và nhấn </a:t>
            </a:r>
            <a:r>
              <a:rPr lang="en-US" sz="900" b="1" kern="1200">
                <a:solidFill>
                  <a:schemeClr val="tx1"/>
                </a:solidFill>
                <a:effectLst/>
                <a:latin typeface="+mn-lt"/>
                <a:ea typeface="+mn-ea"/>
                <a:cs typeface="+mn-cs"/>
              </a:rPr>
              <a:t>Shift + Tab</a:t>
            </a:r>
            <a:r>
              <a:rPr lang="en-US" sz="900" kern="1200">
                <a:solidFill>
                  <a:schemeClr val="tx1"/>
                </a:solidFill>
                <a:effectLst/>
                <a:latin typeface="+mn-lt"/>
                <a:ea typeface="+mn-ea"/>
                <a:cs typeface="+mn-cs"/>
              </a:rPr>
              <a:t>. Quá trình này còn được gọi là giảm cấp độ thụt lề.</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Để tạo một slide mới sau khi nhập tất cả các mục trong danh sách hoa thị, nhấn </a:t>
            </a:r>
            <a:r>
              <a:rPr lang="en-US" sz="900" b="1" kern="1200">
                <a:solidFill>
                  <a:schemeClr val="tx1"/>
                </a:solidFill>
                <a:effectLst/>
                <a:latin typeface="+mn-lt"/>
                <a:ea typeface="+mn-ea"/>
                <a:cs typeface="+mn-cs"/>
              </a:rPr>
              <a:t>Ctrl + Enter</a:t>
            </a:r>
            <a:r>
              <a:rPr lang="en-US" sz="9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Để chọn nội dung của cả slide, nhấp chuột vào biểu tượng slide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6</a:t>
            </a:fld>
            <a:endParaRPr lang="en-US"/>
          </a:p>
        </p:txBody>
      </p:sp>
    </p:spTree>
    <p:extLst>
      <p:ext uri="{BB962C8B-B14F-4D97-AF65-F5344CB8AC3E}">
        <p14:creationId xmlns:p14="http://schemas.microsoft.com/office/powerpoint/2010/main" val="921777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Text Box:</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Insert</a:t>
            </a:r>
            <a:r>
              <a:rPr lang="es-MX" sz="900" kern="1200">
                <a:solidFill>
                  <a:schemeClr val="tx1"/>
                </a:solidFill>
                <a:effectLst/>
                <a:latin typeface="+mn-lt"/>
                <a:ea typeface="+mn-ea"/>
                <a:cs typeface="+mn-cs"/>
              </a:rPr>
              <a:t>, trong nhóm Text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sau đó đưa con trỏ chuột vào slide muốn chèn Text Box hộp văn bản và bắt đầu kéo để vẽ Text Box, sau đó nhập liệu.</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Insert</a:t>
            </a:r>
            <a:r>
              <a:rPr lang="es-MX" sz="900" kern="1200">
                <a:solidFill>
                  <a:schemeClr val="tx1"/>
                </a:solidFill>
                <a:effectLst/>
                <a:latin typeface="+mn-lt"/>
                <a:ea typeface="+mn-ea"/>
                <a:cs typeface="+mn-cs"/>
              </a:rPr>
              <a:t>, trong nhóm Text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s-MX" sz="900" b="1" kern="1200">
                <a:solidFill>
                  <a:schemeClr val="tx1"/>
                </a:solidFill>
                <a:effectLst/>
                <a:latin typeface="+mn-lt"/>
                <a:ea typeface="+mn-ea"/>
                <a:cs typeface="+mn-cs"/>
              </a:rPr>
              <a:t>Shape</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từ danh sách danh mục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sau đó đưa con trỏ chuột vào slide muốn chèn Text Box hộp văn bản và bắt đầu kéo để vẽ Text Box, sau đó nhập liệu</a:t>
            </a:r>
            <a:r>
              <a:rPr lang="es-MX" sz="900" b="1"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Dưới nhóm công cụ Drawing Tools, trên thẻ </a:t>
            </a:r>
            <a:r>
              <a:rPr lang="es-MX" sz="900" b="1" kern="1200">
                <a:solidFill>
                  <a:schemeClr val="tx1"/>
                </a:solidFill>
                <a:effectLst/>
                <a:latin typeface="+mn-lt"/>
                <a:ea typeface="+mn-ea"/>
                <a:cs typeface="+mn-cs"/>
              </a:rPr>
              <a:t>Format</a:t>
            </a:r>
            <a:r>
              <a:rPr lang="es-MX" sz="900" kern="1200">
                <a:solidFill>
                  <a:schemeClr val="tx1"/>
                </a:solidFill>
                <a:effectLst/>
                <a:latin typeface="+mn-lt"/>
                <a:ea typeface="+mn-ea"/>
                <a:cs typeface="+mn-cs"/>
              </a:rPr>
              <a:t>, trong nhóm </a:t>
            </a:r>
            <a:r>
              <a:rPr lang="es-MX" sz="900" b="1" kern="1200">
                <a:solidFill>
                  <a:schemeClr val="tx1"/>
                </a:solidFill>
                <a:effectLst/>
                <a:latin typeface="+mn-lt"/>
                <a:ea typeface="+mn-ea"/>
                <a:cs typeface="+mn-cs"/>
              </a:rPr>
              <a:t>Insert Shapes</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sau đó đưa con trỏ chuột vào slide muốn chèn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và bắt đầu kéo để vẽ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sau đó nhập liệu.</a:t>
            </a:r>
            <a:endParaRPr lang="en-US" sz="900" kern="1200">
              <a:solidFill>
                <a:schemeClr val="tx1"/>
              </a:solidFill>
              <a:effectLst/>
              <a:latin typeface="+mn-lt"/>
              <a:ea typeface="+mn-ea"/>
              <a:cs typeface="+mn-cs"/>
            </a:endParaRPr>
          </a:p>
          <a:p>
            <a:pPr marL="0" indent="0">
              <a:buFont typeface="Arial" panose="020B0604020202020204" pitchFamily="34" charset="0"/>
              <a:buNone/>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Text Box:</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đường viền của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nhiều Text Box:</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giữ phím SHIFT hoặc CTRL và nhấp vào từng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Nếu đường viền xung quanh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là một đường liền nét,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đã được chọn. Tuy nhiên, nếu đường viền là một đường đứt nét và xuất hiện một con trỏ nhấp nháy, bạn đang thực hiện chỉnh sửa văn bản bên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Xóa Text Box:</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viền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để chọn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 </a:t>
            </a:r>
            <a:r>
              <a:rPr lang="es-MX" sz="900" b="1" kern="1200">
                <a:solidFill>
                  <a:schemeClr val="tx1"/>
                </a:solidFill>
                <a:effectLst/>
                <a:latin typeface="+mn-lt"/>
                <a:ea typeface="+mn-ea"/>
                <a:cs typeface="+mn-cs"/>
              </a:rPr>
              <a:t>DELETE.</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Di chuyển Text Box:</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Kéo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sang vị trí mới.</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các phím mũi tên hoặc giữ CTRL và nhấn các phím mũi tên để thực hiện các dịch chuyển nhỏ hơn.</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42</a:t>
            </a:fld>
            <a:endParaRPr lang="en-US"/>
          </a:p>
        </p:txBody>
      </p:sp>
    </p:spTree>
    <p:extLst>
      <p:ext uri="{BB962C8B-B14F-4D97-AF65-F5344CB8AC3E}">
        <p14:creationId xmlns:p14="http://schemas.microsoft.com/office/powerpoint/2010/main" val="1175455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Thiết lập/bỏ chế độ Text Box Auto Fit: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a:t>
            </a:r>
            <a:r>
              <a:rPr lang="es-MX" sz="900" b="1" kern="1200">
                <a:solidFill>
                  <a:schemeClr val="tx1"/>
                </a:solidFill>
                <a:effectLst/>
                <a:latin typeface="+mn-lt"/>
                <a:ea typeface="+mn-ea"/>
                <a:cs typeface="+mn-cs"/>
              </a:rPr>
              <a:t>Format Shape pane</a:t>
            </a:r>
            <a:r>
              <a:rPr lang="es-MX" sz="900" kern="1200">
                <a:solidFill>
                  <a:schemeClr val="tx1"/>
                </a:solidFill>
                <a:effectLst/>
                <a:latin typeface="+mn-lt"/>
                <a:ea typeface="+mn-ea"/>
                <a:cs typeface="+mn-cs"/>
              </a:rPr>
              <a:t>, trong phần </a:t>
            </a:r>
            <a:r>
              <a:rPr lang="es-MX" sz="900" b="1" kern="1200">
                <a:solidFill>
                  <a:schemeClr val="tx1"/>
                </a:solidFill>
                <a:effectLst/>
                <a:latin typeface="+mn-lt"/>
                <a:ea typeface="+mn-ea"/>
                <a:cs typeface="+mn-cs"/>
              </a:rPr>
              <a:t>Size &amp; Properties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nhấp vào mũi tên ở bên trái </a:t>
            </a:r>
            <a:r>
              <a:rPr lang="es-MX" sz="900" b="1" kern="1200">
                <a:solidFill>
                  <a:schemeClr val="tx1"/>
                </a:solidFill>
                <a:effectLst/>
                <a:latin typeface="+mn-lt"/>
                <a:ea typeface="+mn-ea"/>
                <a:cs typeface="+mn-cs"/>
              </a:rPr>
              <a:t>Text Box </a:t>
            </a:r>
            <a:r>
              <a:rPr lang="es-MX" sz="900" kern="1200">
                <a:solidFill>
                  <a:schemeClr val="tx1"/>
                </a:solidFill>
                <a:effectLst/>
                <a:latin typeface="+mn-lt"/>
                <a:ea typeface="+mn-ea"/>
                <a:cs typeface="+mn-cs"/>
              </a:rPr>
              <a:t>để mở rộng danh mục tùy chọn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một trong các tùy chọn.</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43</a:t>
            </a:fld>
            <a:endParaRPr lang="en-US"/>
          </a:p>
        </p:txBody>
      </p:sp>
    </p:spTree>
    <p:extLst>
      <p:ext uri="{BB962C8B-B14F-4D97-AF65-F5344CB8AC3E}">
        <p14:creationId xmlns:p14="http://schemas.microsoft.com/office/powerpoint/2010/main" val="1468808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Thiết lập Text Box  có chiều cao và chiều rộng cụ thể:</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Dưới nhóm công cụ </a:t>
            </a:r>
            <a:r>
              <a:rPr lang="es-MX" sz="900" b="1" kern="1200">
                <a:solidFill>
                  <a:schemeClr val="tx1"/>
                </a:solidFill>
                <a:effectLst/>
                <a:latin typeface="+mn-lt"/>
                <a:ea typeface="+mn-ea"/>
                <a:cs typeface="+mn-cs"/>
              </a:rPr>
              <a:t>Drawing Tools</a:t>
            </a:r>
            <a:r>
              <a:rPr lang="es-MX" sz="900" kern="1200">
                <a:solidFill>
                  <a:schemeClr val="tx1"/>
                </a:solidFill>
                <a:effectLst/>
                <a:latin typeface="+mn-lt"/>
                <a:ea typeface="+mn-ea"/>
                <a:cs typeface="+mn-cs"/>
              </a:rPr>
              <a:t>, trên thẻ </a:t>
            </a:r>
            <a:r>
              <a:rPr lang="es-MX" sz="900" b="1" kern="1200">
                <a:solidFill>
                  <a:schemeClr val="tx1"/>
                </a:solidFill>
                <a:effectLst/>
                <a:latin typeface="+mn-lt"/>
                <a:ea typeface="+mn-ea"/>
                <a:cs typeface="+mn-cs"/>
              </a:rPr>
              <a:t>Format</a:t>
            </a:r>
            <a:r>
              <a:rPr lang="es-MX" sz="900" kern="1200">
                <a:solidFill>
                  <a:schemeClr val="tx1"/>
                </a:solidFill>
                <a:effectLst/>
                <a:latin typeface="+mn-lt"/>
                <a:ea typeface="+mn-ea"/>
                <a:cs typeface="+mn-cs"/>
              </a:rPr>
              <a:t>, trong nhóm </a:t>
            </a:r>
            <a:r>
              <a:rPr lang="es-MX" sz="900" b="1" kern="1200">
                <a:solidFill>
                  <a:schemeClr val="tx1"/>
                </a:solidFill>
                <a:effectLst/>
                <a:latin typeface="+mn-lt"/>
                <a:ea typeface="+mn-ea"/>
                <a:cs typeface="+mn-cs"/>
              </a:rPr>
              <a:t>Size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hoặc nhập giá trị Chiều cao / Chiều rộng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 </a:t>
            </a:r>
            <a:r>
              <a:rPr lang="es-MX" sz="900" b="1" kern="1200">
                <a:solidFill>
                  <a:schemeClr val="tx1"/>
                </a:solidFill>
                <a:effectLst/>
                <a:latin typeface="+mn-lt"/>
                <a:ea typeface="+mn-ea"/>
                <a:cs typeface="+mn-cs"/>
              </a:rPr>
              <a:t>ENTER</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đường viền của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Size and Position</a:t>
            </a:r>
            <a:r>
              <a:rPr lang="es-MX" sz="900" kern="1200">
                <a:solidFill>
                  <a:schemeClr val="tx1"/>
                </a:solidFill>
                <a:effectLst/>
                <a:latin typeface="+mn-lt"/>
                <a:ea typeface="+mn-ea"/>
                <a:cs typeface="+mn-cs"/>
              </a:rPr>
              <a:t> để mở ngăn </a:t>
            </a:r>
            <a:r>
              <a:rPr lang="es-MX" sz="900" b="1" kern="1200">
                <a:solidFill>
                  <a:schemeClr val="tx1"/>
                </a:solidFill>
                <a:effectLst/>
                <a:latin typeface="+mn-lt"/>
                <a:ea typeface="+mn-ea"/>
                <a:cs typeface="+mn-cs"/>
              </a:rPr>
              <a:t>Format Shape</a:t>
            </a:r>
            <a:r>
              <a:rPr lang="es-MX" sz="900" kern="1200">
                <a:solidFill>
                  <a:schemeClr val="tx1"/>
                </a:solidFill>
                <a:effectLst/>
                <a:latin typeface="+mn-lt"/>
                <a:ea typeface="+mn-ea"/>
                <a:cs typeface="+mn-cs"/>
              </a:rPr>
              <a:t> ở bên phải màn hình.</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Dưới nhóm công cụ </a:t>
            </a:r>
            <a:r>
              <a:rPr lang="es-MX" sz="900" b="1" kern="1200">
                <a:solidFill>
                  <a:schemeClr val="tx1"/>
                </a:solidFill>
                <a:effectLst/>
                <a:latin typeface="+mn-lt"/>
                <a:ea typeface="+mn-ea"/>
                <a:cs typeface="+mn-cs"/>
              </a:rPr>
              <a:t>Drawing Tools</a:t>
            </a:r>
            <a:r>
              <a:rPr lang="es-MX" sz="900" kern="1200">
                <a:solidFill>
                  <a:schemeClr val="tx1"/>
                </a:solidFill>
                <a:effectLst/>
                <a:latin typeface="+mn-lt"/>
                <a:ea typeface="+mn-ea"/>
                <a:cs typeface="+mn-cs"/>
              </a:rPr>
              <a:t>, trên thẻ </a:t>
            </a:r>
            <a:r>
              <a:rPr lang="es-MX" sz="900" b="1" kern="1200">
                <a:solidFill>
                  <a:schemeClr val="tx1"/>
                </a:solidFill>
                <a:effectLst/>
                <a:latin typeface="+mn-lt"/>
                <a:ea typeface="+mn-ea"/>
                <a:cs typeface="+mn-cs"/>
              </a:rPr>
              <a:t>Format</a:t>
            </a:r>
            <a:r>
              <a:rPr lang="es-MX" sz="900" kern="1200">
                <a:solidFill>
                  <a:schemeClr val="tx1"/>
                </a:solidFill>
                <a:effectLst/>
                <a:latin typeface="+mn-lt"/>
                <a:ea typeface="+mn-ea"/>
                <a:cs typeface="+mn-cs"/>
              </a:rPr>
              <a:t>, trong nhóm </a:t>
            </a:r>
            <a:r>
              <a:rPr lang="es-MX" sz="900" b="1" kern="1200">
                <a:solidFill>
                  <a:schemeClr val="tx1"/>
                </a:solidFill>
                <a:effectLst/>
                <a:latin typeface="+mn-lt"/>
                <a:ea typeface="+mn-ea"/>
                <a:cs typeface="+mn-cs"/>
              </a:rPr>
              <a:t>Size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trong nhóm Size để mở hộp thoại </a:t>
            </a:r>
            <a:r>
              <a:rPr lang="es-MX" sz="900" b="1" kern="1200">
                <a:solidFill>
                  <a:schemeClr val="tx1"/>
                </a:solidFill>
                <a:effectLst/>
                <a:latin typeface="+mn-lt"/>
                <a:ea typeface="+mn-ea"/>
                <a:cs typeface="+mn-cs"/>
              </a:rPr>
              <a:t>Format Shape</a:t>
            </a:r>
            <a:r>
              <a:rPr lang="es-MX" sz="900" kern="1200">
                <a:solidFill>
                  <a:schemeClr val="tx1"/>
                </a:solidFill>
                <a:effectLst/>
                <a:latin typeface="+mn-lt"/>
                <a:ea typeface="+mn-ea"/>
                <a:cs typeface="+mn-cs"/>
              </a:rPr>
              <a:t> với danh mục </a:t>
            </a:r>
            <a:r>
              <a:rPr lang="es-MX" sz="900" b="1" kern="1200">
                <a:solidFill>
                  <a:schemeClr val="tx1"/>
                </a:solidFill>
                <a:effectLst/>
                <a:latin typeface="+mn-lt"/>
                <a:ea typeface="+mn-ea"/>
                <a:cs typeface="+mn-cs"/>
              </a:rPr>
              <a:t>Size and Position</a:t>
            </a:r>
            <a:r>
              <a:rPr lang="es-MX" sz="900" kern="1200">
                <a:solidFill>
                  <a:schemeClr val="tx1"/>
                </a:solidFill>
                <a:effectLst/>
                <a:latin typeface="+mn-lt"/>
                <a:ea typeface="+mn-ea"/>
                <a:cs typeface="+mn-cs"/>
              </a:rPr>
              <a:t> được hiển thị.</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Đặt lề văn bản trong Text Box</a:t>
            </a:r>
            <a:endParaRPr lang="en-US" sz="900" b="1"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Mặc định, văn bản trong Text Box được đặt cách xa đường viền của Text Box một khoảng cách ngắn. Không gian này được gọi là lề trong và có thể được điều chỉnh để thay đổi độ trực quan của Text Box.</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ngăn </a:t>
            </a:r>
            <a:r>
              <a:rPr lang="en-US" sz="900" b="1" kern="1200">
                <a:solidFill>
                  <a:schemeClr val="tx1"/>
                </a:solidFill>
                <a:effectLst/>
                <a:latin typeface="+mn-lt"/>
                <a:ea typeface="+mn-ea"/>
                <a:cs typeface="+mn-cs"/>
              </a:rPr>
              <a:t>Format Shape</a:t>
            </a:r>
            <a:r>
              <a:rPr lang="en-US" sz="900" kern="1200">
                <a:solidFill>
                  <a:schemeClr val="tx1"/>
                </a:solidFill>
                <a:effectLst/>
                <a:latin typeface="+mn-lt"/>
                <a:ea typeface="+mn-ea"/>
                <a:cs typeface="+mn-cs"/>
              </a:rPr>
              <a:t>, trong danh mục Size and Position, mở rộng phần </a:t>
            </a:r>
            <a:r>
              <a:rPr lang="en-US" sz="900" b="1" kern="1200">
                <a:solidFill>
                  <a:schemeClr val="tx1"/>
                </a:solidFill>
                <a:effectLst/>
                <a:latin typeface="+mn-lt"/>
                <a:ea typeface="+mn-ea"/>
                <a:cs typeface="+mn-cs"/>
              </a:rPr>
              <a:t>Text Box</a:t>
            </a:r>
            <a:r>
              <a:rPr lang="en-US" sz="900" kern="1200">
                <a:solidFill>
                  <a:schemeClr val="tx1"/>
                </a:solidFill>
                <a:effectLst/>
                <a:latin typeface="+mn-lt"/>
                <a:ea typeface="+mn-ea"/>
                <a:cs typeface="+mn-cs"/>
              </a:rPr>
              <a:t> và thay đổi các giá trị lề bên trong.</a:t>
            </a:r>
          </a:p>
          <a:p>
            <a:pPr marL="171450" indent="-171450">
              <a:buFont typeface="Arial" panose="020B0604020202020204" pitchFamily="34" charset="0"/>
              <a:buChar char="•"/>
            </a:pPr>
            <a:r>
              <a:rPr lang="en-US" sz="900" kern="1200">
                <a:solidFill>
                  <a:schemeClr val="tx1"/>
                </a:solidFill>
                <a:effectLst/>
                <a:latin typeface="+mn-lt"/>
                <a:ea typeface="+mn-ea"/>
                <a:cs typeface="+mn-cs"/>
              </a:rPr>
              <a:t>Mặc định, văn bản trong </a:t>
            </a:r>
            <a:r>
              <a:rPr lang="en-US" sz="900" b="1" kern="1200">
                <a:solidFill>
                  <a:schemeClr val="tx1"/>
                </a:solidFill>
                <a:effectLst/>
                <a:latin typeface="+mn-lt"/>
                <a:ea typeface="+mn-ea"/>
                <a:cs typeface="+mn-cs"/>
              </a:rPr>
              <a:t>Text Box</a:t>
            </a:r>
            <a:r>
              <a:rPr lang="en-US" sz="900" kern="1200">
                <a:solidFill>
                  <a:schemeClr val="tx1"/>
                </a:solidFill>
                <a:effectLst/>
                <a:latin typeface="+mn-lt"/>
                <a:ea typeface="+mn-ea"/>
                <a:cs typeface="+mn-cs"/>
              </a:rPr>
              <a:t> sẽ tự xuống dòng nếu nó đụng lề phát của </a:t>
            </a:r>
            <a:r>
              <a:rPr lang="en-US" sz="900" b="1" kern="1200">
                <a:solidFill>
                  <a:schemeClr val="tx1"/>
                </a:solidFill>
                <a:effectLst/>
                <a:latin typeface="+mn-lt"/>
                <a:ea typeface="+mn-ea"/>
                <a:cs typeface="+mn-cs"/>
              </a:rPr>
              <a:t>Text Box</a:t>
            </a:r>
            <a:r>
              <a:rPr lang="en-US" sz="900" kern="1200">
                <a:solidFill>
                  <a:schemeClr val="tx1"/>
                </a:solidFill>
                <a:effectLst/>
                <a:latin typeface="+mn-lt"/>
                <a:ea typeface="+mn-ea"/>
                <a:cs typeface="+mn-cs"/>
              </a:rPr>
              <a:t>. Để tắt tính năng này và hiển thị tất cả văn bản trên một dòng, bỏ chọn tùy chọn </a:t>
            </a:r>
            <a:r>
              <a:rPr lang="en-US" sz="900" b="1" kern="1200">
                <a:solidFill>
                  <a:schemeClr val="tx1"/>
                </a:solidFill>
                <a:effectLst/>
                <a:latin typeface="+mn-lt"/>
                <a:ea typeface="+mn-ea"/>
                <a:cs typeface="+mn-cs"/>
              </a:rPr>
              <a:t>Wrap text in shape</a:t>
            </a:r>
            <a:r>
              <a:rPr lang="en-US" sz="900" kern="1200">
                <a:solidFill>
                  <a:schemeClr val="tx1"/>
                </a:solidFill>
                <a:effectLst/>
                <a:latin typeface="+mn-lt"/>
                <a:ea typeface="+mn-ea"/>
                <a:cs typeface="+mn-cs"/>
              </a:rPr>
              <a:t>.</a:t>
            </a:r>
          </a:p>
          <a:p>
            <a:pPr marL="17145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vị trí của Text Box</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viền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để chọn, sau đó kéo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đến một vị trí mới trên slide.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và nhấn các phím mũi tên; hoặc giữ </a:t>
            </a:r>
            <a:r>
              <a:rPr lang="es-MX" sz="900" b="1" kern="1200">
                <a:solidFill>
                  <a:schemeClr val="tx1"/>
                </a:solidFill>
                <a:effectLst/>
                <a:latin typeface="+mn-lt"/>
                <a:ea typeface="+mn-ea"/>
                <a:cs typeface="+mn-cs"/>
              </a:rPr>
              <a:t>CTRL</a:t>
            </a:r>
            <a:r>
              <a:rPr lang="es-MX" sz="900" kern="1200">
                <a:solidFill>
                  <a:schemeClr val="tx1"/>
                </a:solidFill>
                <a:effectLst/>
                <a:latin typeface="+mn-lt"/>
                <a:ea typeface="+mn-ea"/>
                <a:cs typeface="+mn-cs"/>
              </a:rPr>
              <a:t> và nhấn các phím mũi tên để di chuyển theo khoảng dịch chuyển nhỏ hơn.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đường viền của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Size and Position</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mũi tên ở bên trái của </a:t>
            </a:r>
            <a:r>
              <a:rPr lang="es-MX" sz="900" b="1" kern="1200">
                <a:solidFill>
                  <a:schemeClr val="tx1"/>
                </a:solidFill>
                <a:effectLst/>
                <a:latin typeface="+mn-lt"/>
                <a:ea typeface="+mn-ea"/>
                <a:cs typeface="+mn-cs"/>
              </a:rPr>
              <a:t>Position</a:t>
            </a:r>
            <a:r>
              <a:rPr lang="es-MX" sz="900" kern="1200">
                <a:solidFill>
                  <a:schemeClr val="tx1"/>
                </a:solidFill>
                <a:effectLst/>
                <a:latin typeface="+mn-lt"/>
                <a:ea typeface="+mn-ea"/>
                <a:cs typeface="+mn-cs"/>
              </a:rPr>
              <a:t> để mở rộng danh mục tùy chọn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nhập các giá trị định vị.</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Dưới nhóm công cụ </a:t>
            </a:r>
            <a:r>
              <a:rPr lang="es-MX" sz="900" b="1" kern="1200">
                <a:solidFill>
                  <a:schemeClr val="tx1"/>
                </a:solidFill>
                <a:effectLst/>
                <a:latin typeface="+mn-lt"/>
                <a:ea typeface="+mn-ea"/>
                <a:cs typeface="+mn-cs"/>
              </a:rPr>
              <a:t>Drawing Tools</a:t>
            </a:r>
            <a:r>
              <a:rPr lang="es-MX" sz="900" kern="1200">
                <a:solidFill>
                  <a:schemeClr val="tx1"/>
                </a:solidFill>
                <a:effectLst/>
                <a:latin typeface="+mn-lt"/>
                <a:ea typeface="+mn-ea"/>
                <a:cs typeface="+mn-cs"/>
              </a:rPr>
              <a:t>, trên thẻ </a:t>
            </a:r>
            <a:r>
              <a:rPr lang="es-MX" sz="900" b="1" kern="1200">
                <a:solidFill>
                  <a:schemeClr val="tx1"/>
                </a:solidFill>
                <a:effectLst/>
                <a:latin typeface="+mn-lt"/>
                <a:ea typeface="+mn-ea"/>
                <a:cs typeface="+mn-cs"/>
              </a:rPr>
              <a:t>Format</a:t>
            </a:r>
            <a:r>
              <a:rPr lang="es-MX" sz="900" kern="1200">
                <a:solidFill>
                  <a:schemeClr val="tx1"/>
                </a:solidFill>
                <a:effectLst/>
                <a:latin typeface="+mn-lt"/>
                <a:ea typeface="+mn-ea"/>
                <a:cs typeface="+mn-cs"/>
              </a:rPr>
              <a:t>, trong nhóm Size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trong nhóm Size để mở hộp thoại </a:t>
            </a:r>
            <a:r>
              <a:rPr lang="es-MX" sz="900" b="1" kern="1200">
                <a:solidFill>
                  <a:schemeClr val="tx1"/>
                </a:solidFill>
                <a:effectLst/>
                <a:latin typeface="+mn-lt"/>
                <a:ea typeface="+mn-ea"/>
                <a:cs typeface="+mn-cs"/>
              </a:rPr>
              <a:t>Format Shape</a:t>
            </a:r>
            <a:r>
              <a:rPr lang="es-MX" sz="900" kern="1200">
                <a:solidFill>
                  <a:schemeClr val="tx1"/>
                </a:solidFill>
                <a:effectLst/>
                <a:latin typeface="+mn-lt"/>
                <a:ea typeface="+mn-ea"/>
                <a:cs typeface="+mn-cs"/>
              </a:rPr>
              <a:t> với danh mục </a:t>
            </a:r>
            <a:r>
              <a:rPr lang="es-MX" sz="900" b="1" kern="1200">
                <a:solidFill>
                  <a:schemeClr val="tx1"/>
                </a:solidFill>
                <a:effectLst/>
                <a:latin typeface="+mn-lt"/>
                <a:ea typeface="+mn-ea"/>
                <a:cs typeface="+mn-cs"/>
              </a:rPr>
              <a:t>Size and Position</a:t>
            </a:r>
            <a:r>
              <a:rPr lang="es-MX" sz="900" kern="1200">
                <a:solidFill>
                  <a:schemeClr val="tx1"/>
                </a:solidFill>
                <a:effectLst/>
                <a:latin typeface="+mn-lt"/>
                <a:ea typeface="+mn-ea"/>
                <a:cs typeface="+mn-cs"/>
              </a:rPr>
              <a:t> được hiển thị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mũi tên ở bên trái của </a:t>
            </a:r>
            <a:r>
              <a:rPr lang="es-MX" sz="900" b="1" kern="1200">
                <a:solidFill>
                  <a:schemeClr val="tx1"/>
                </a:solidFill>
                <a:effectLst/>
                <a:latin typeface="+mn-lt"/>
                <a:ea typeface="+mn-ea"/>
                <a:cs typeface="+mn-cs"/>
              </a:rPr>
              <a:t>Position</a:t>
            </a:r>
            <a:r>
              <a:rPr lang="es-MX" sz="900" kern="1200">
                <a:solidFill>
                  <a:schemeClr val="tx1"/>
                </a:solidFill>
                <a:effectLst/>
                <a:latin typeface="+mn-lt"/>
                <a:ea typeface="+mn-ea"/>
                <a:cs typeface="+mn-cs"/>
              </a:rPr>
              <a:t> để mở rộng danh mục tùy chọn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nhập các giá trị định vị.</a:t>
            </a: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44</a:t>
            </a:fld>
            <a:endParaRPr lang="en-US"/>
          </a:p>
        </p:txBody>
      </p:sp>
    </p:spTree>
    <p:extLst>
      <p:ext uri="{BB962C8B-B14F-4D97-AF65-F5344CB8AC3E}">
        <p14:creationId xmlns:p14="http://schemas.microsoft.com/office/powerpoint/2010/main" val="2826815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900" kern="1200">
                <a:solidFill>
                  <a:schemeClr val="tx1"/>
                </a:solidFill>
                <a:effectLst/>
                <a:latin typeface="+mn-lt"/>
                <a:ea typeface="+mn-ea"/>
                <a:cs typeface="+mn-cs"/>
              </a:rPr>
              <a:t>Thay đổi thứ tự sắp đặt các </a:t>
            </a:r>
            <a:r>
              <a:rPr lang="es-MX" sz="900" b="1" kern="1200">
                <a:solidFill>
                  <a:schemeClr val="tx1"/>
                </a:solidFill>
                <a:effectLst/>
                <a:latin typeface="+mn-lt"/>
                <a:ea typeface="+mn-ea"/>
                <a:cs typeface="+mn-cs"/>
              </a:rPr>
              <a:t>Text Box</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Dưới nhóm công cụ </a:t>
            </a:r>
            <a:r>
              <a:rPr lang="en-US" sz="900" kern="1200">
                <a:solidFill>
                  <a:schemeClr val="tx1"/>
                </a:solidFill>
                <a:effectLst/>
                <a:latin typeface="+mn-lt"/>
                <a:ea typeface="+mn-ea"/>
                <a:cs typeface="+mn-cs"/>
              </a:rPr>
              <a:t>Drawing Tools</a:t>
            </a:r>
            <a:r>
              <a:rPr lang="es-MX" sz="900" kern="1200">
                <a:solidFill>
                  <a:schemeClr val="tx1"/>
                </a:solidFill>
                <a:effectLst/>
                <a:latin typeface="+mn-lt"/>
                <a:ea typeface="+mn-ea"/>
                <a:cs typeface="+mn-cs"/>
              </a:rPr>
              <a:t>, trên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trong nhóm </a:t>
            </a:r>
            <a:r>
              <a:rPr lang="es-MX" sz="900" kern="1200">
                <a:solidFill>
                  <a:schemeClr val="tx1"/>
                </a:solidFill>
                <a:effectLst/>
                <a:latin typeface="+mn-lt"/>
                <a:ea typeface="+mn-ea"/>
                <a:cs typeface="+mn-cs"/>
              </a:rPr>
              <a:t>Arrange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n-US" sz="900" b="1" kern="1200">
                <a:solidFill>
                  <a:schemeClr val="tx1"/>
                </a:solidFill>
                <a:effectLst/>
                <a:latin typeface="+mn-lt"/>
                <a:ea typeface="+mn-ea"/>
                <a:cs typeface="+mn-cs"/>
              </a:rPr>
              <a:t>Bring Forward </a:t>
            </a:r>
            <a:r>
              <a:rPr lang="en-US" sz="900" kern="1200">
                <a:solidFill>
                  <a:schemeClr val="tx1"/>
                </a:solidFill>
                <a:effectLst/>
                <a:latin typeface="+mn-lt"/>
                <a:ea typeface="+mn-ea"/>
                <a:cs typeface="+mn-cs"/>
              </a:rPr>
              <a:t>hoặc </a:t>
            </a:r>
            <a:r>
              <a:rPr lang="en-US" sz="900" b="1" kern="1200">
                <a:solidFill>
                  <a:schemeClr val="tx1"/>
                </a:solidFill>
                <a:effectLst/>
                <a:latin typeface="+mn-lt"/>
                <a:ea typeface="+mn-ea"/>
                <a:cs typeface="+mn-cs"/>
              </a:rPr>
              <a:t>Send Backward</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Drawing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s-MX" sz="900" b="1" kern="1200">
                <a:solidFill>
                  <a:schemeClr val="tx1"/>
                </a:solidFill>
                <a:effectLst/>
                <a:latin typeface="+mn-lt"/>
                <a:ea typeface="+mn-ea"/>
                <a:cs typeface="+mn-cs"/>
              </a:rPr>
              <a:t>Arrange</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Bring to Front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Send to Back</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Bring Forward</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Send Backward</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45</a:t>
            </a:fld>
            <a:endParaRPr lang="en-US"/>
          </a:p>
        </p:txBody>
      </p:sp>
    </p:spTree>
    <p:extLst>
      <p:ext uri="{BB962C8B-B14F-4D97-AF65-F5344CB8AC3E}">
        <p14:creationId xmlns:p14="http://schemas.microsoft.com/office/powerpoint/2010/main" val="2104001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Canh lề Text Box:</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Dưới nhóm công cụ </a:t>
            </a:r>
            <a:r>
              <a:rPr lang="en-US" sz="900" kern="1200">
                <a:solidFill>
                  <a:schemeClr val="tx1"/>
                </a:solidFill>
                <a:effectLst/>
                <a:latin typeface="+mn-lt"/>
                <a:ea typeface="+mn-ea"/>
                <a:cs typeface="+mn-cs"/>
              </a:rPr>
              <a:t>Drawing Tools</a:t>
            </a:r>
            <a:r>
              <a:rPr lang="es-MX" sz="900" kern="1200">
                <a:solidFill>
                  <a:schemeClr val="tx1"/>
                </a:solidFill>
                <a:effectLst/>
                <a:latin typeface="+mn-lt"/>
                <a:ea typeface="+mn-ea"/>
                <a:cs typeface="+mn-cs"/>
              </a:rPr>
              <a:t>, trên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trong nhóm </a:t>
            </a:r>
            <a:r>
              <a:rPr lang="es-MX" sz="900" kern="1200">
                <a:solidFill>
                  <a:schemeClr val="tx1"/>
                </a:solidFill>
                <a:effectLst/>
                <a:latin typeface="+mn-lt"/>
                <a:ea typeface="+mn-ea"/>
                <a:cs typeface="+mn-cs"/>
              </a:rPr>
              <a:t>Arrange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n-US" sz="900" b="1" kern="1200">
                <a:solidFill>
                  <a:schemeClr val="tx1"/>
                </a:solidFill>
                <a:effectLst/>
                <a:latin typeface="+mn-lt"/>
                <a:ea typeface="+mn-ea"/>
                <a:cs typeface="+mn-cs"/>
              </a:rPr>
              <a:t>Align Objects.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trong nhóm Drawing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s-MX" sz="900" b="1" kern="1200">
                <a:solidFill>
                  <a:schemeClr val="tx1"/>
                </a:solidFill>
                <a:effectLst/>
                <a:latin typeface="+mn-lt"/>
                <a:ea typeface="+mn-ea"/>
                <a:cs typeface="+mn-cs"/>
              </a:rPr>
              <a:t>Arrange</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Align</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Xoay Text Box:</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 kéo biểu tượng xoay phía trên Text Box.</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Dưới nhóm công cụ Drawing Tools, trên thẻ </a:t>
            </a:r>
            <a:r>
              <a:rPr lang="es-MX" sz="900" b="1" kern="1200">
                <a:solidFill>
                  <a:schemeClr val="tx1"/>
                </a:solidFill>
                <a:effectLst/>
                <a:latin typeface="+mn-lt"/>
                <a:ea typeface="+mn-ea"/>
                <a:cs typeface="+mn-cs"/>
              </a:rPr>
              <a:t>Format</a:t>
            </a:r>
            <a:r>
              <a:rPr lang="es-MX" sz="900" kern="1200">
                <a:solidFill>
                  <a:schemeClr val="tx1"/>
                </a:solidFill>
                <a:effectLst/>
                <a:latin typeface="+mn-lt"/>
                <a:ea typeface="+mn-ea"/>
                <a:cs typeface="+mn-cs"/>
              </a:rPr>
              <a:t>, trong nhóm Size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Mở hộp thoại </a:t>
            </a:r>
            <a:r>
              <a:rPr lang="es-MX" sz="900" b="1" kern="1200">
                <a:solidFill>
                  <a:schemeClr val="tx1"/>
                </a:solidFill>
                <a:effectLst/>
                <a:latin typeface="+mn-lt"/>
                <a:ea typeface="+mn-ea"/>
                <a:cs typeface="+mn-cs"/>
              </a:rPr>
              <a:t>Format Shape</a:t>
            </a:r>
            <a:r>
              <a:rPr lang="es-MX" sz="900" kern="1200">
                <a:solidFill>
                  <a:schemeClr val="tx1"/>
                </a:solidFill>
                <a:effectLst/>
                <a:latin typeface="+mn-lt"/>
                <a:ea typeface="+mn-ea"/>
                <a:cs typeface="+mn-cs"/>
              </a:rPr>
              <a:t> trong nhóm Size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nhập hoặc chọn một mức độ xoay vào giá trị </a:t>
            </a:r>
            <a:r>
              <a:rPr lang="es-MX" sz="900" b="1" kern="1200">
                <a:solidFill>
                  <a:schemeClr val="tx1"/>
                </a:solidFill>
                <a:effectLst/>
                <a:latin typeface="+mn-lt"/>
                <a:ea typeface="+mn-ea"/>
                <a:cs typeface="+mn-cs"/>
              </a:rPr>
              <a:t>Rotation</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r>
              <a:rPr lang="es-MX" sz="900" b="1" kern="1200">
                <a:solidFill>
                  <a:schemeClr val="tx1"/>
                </a:solidFill>
                <a:effectLst/>
                <a:latin typeface="+mn-lt"/>
                <a:ea typeface="+mn-ea"/>
                <a:cs typeface="+mn-cs"/>
              </a:rPr>
              <a:t>Sử dụng lại định đạng mặc định của Text Box:</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Bấm chuột phải vào </a:t>
            </a:r>
            <a:r>
              <a:rPr lang="es-MX" sz="900" b="1" kern="1200">
                <a:solidFill>
                  <a:schemeClr val="tx1"/>
                </a:solidFill>
                <a:effectLst/>
                <a:latin typeface="+mn-lt"/>
                <a:ea typeface="+mn-ea"/>
                <a:cs typeface="+mn-cs"/>
              </a:rPr>
              <a:t>Text Box</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Set as Default Text Box</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46</a:t>
            </a:fld>
            <a:endParaRPr lang="en-US"/>
          </a:p>
        </p:txBody>
      </p:sp>
    </p:spTree>
    <p:extLst>
      <p:ext uri="{BB962C8B-B14F-4D97-AF65-F5344CB8AC3E}">
        <p14:creationId xmlns:p14="http://schemas.microsoft.com/office/powerpoint/2010/main" val="3128528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47</a:t>
            </a:fld>
            <a:endParaRPr lang="en-US"/>
          </a:p>
        </p:txBody>
      </p:sp>
    </p:spTree>
    <p:extLst>
      <p:ext uri="{BB962C8B-B14F-4D97-AF65-F5344CB8AC3E}">
        <p14:creationId xmlns:p14="http://schemas.microsoft.com/office/powerpoint/2010/main" val="552909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WordArt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Insert</a:t>
            </a:r>
            <a:r>
              <a:rPr lang="es-MX" sz="900" kern="1200">
                <a:solidFill>
                  <a:schemeClr val="tx1"/>
                </a:solidFill>
                <a:effectLst/>
                <a:latin typeface="+mn-lt"/>
                <a:ea typeface="+mn-ea"/>
                <a:cs typeface="+mn-cs"/>
              </a:rPr>
              <a:t>, trong nhóm Text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a:t>
            </a:r>
            <a:r>
              <a:rPr lang="es-MX" sz="900" b="1" kern="1200">
                <a:solidFill>
                  <a:schemeClr val="tx1"/>
                </a:solidFill>
                <a:effectLst/>
                <a:latin typeface="+mn-lt"/>
                <a:ea typeface="+mn-ea"/>
                <a:cs typeface="+mn-cs"/>
              </a:rPr>
              <a:t>WordArt</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một kiểu trong thư viện, sau đó nhập văn bản. WordArt được nhập trên slide trong hộp văn bản WordArt, sử dụng kiểu đã chọn.</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Sửa đổi WordArt: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đối tượng </a:t>
            </a:r>
            <a:r>
              <a:rPr lang="es-MX" sz="900" b="1" kern="1200">
                <a:solidFill>
                  <a:schemeClr val="tx1"/>
                </a:solidFill>
                <a:effectLst/>
                <a:latin typeface="+mn-lt"/>
                <a:ea typeface="+mn-ea"/>
                <a:cs typeface="+mn-cs"/>
              </a:rPr>
              <a:t>WordArt</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Bấm chuột phải vào đường viền của Placeholder WordArt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Edit Text.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F2.</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Xóa WordArt: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đường viền của Placeholder WordArt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DELETE.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Bấm vào Placeholder WordArt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Clipboard, bấm </a:t>
            </a:r>
            <a:r>
              <a:rPr lang="es-MX" sz="900" b="1" kern="1200">
                <a:solidFill>
                  <a:schemeClr val="tx1"/>
                </a:solidFill>
                <a:effectLst/>
                <a:latin typeface="+mn-lt"/>
                <a:ea typeface="+mn-ea"/>
                <a:cs typeface="+mn-cs"/>
              </a:rPr>
              <a:t>Cut</a:t>
            </a:r>
            <a:r>
              <a:rPr lang="es-MX" sz="900" kern="1200">
                <a:solidFill>
                  <a:schemeClr val="tx1"/>
                </a:solidFill>
                <a:effectLst/>
                <a:latin typeface="+mn-lt"/>
                <a:ea typeface="+mn-ea"/>
                <a:cs typeface="+mn-cs"/>
              </a:rPr>
              <a:t> để cắt nó khỏi slide.</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hình dạng của đối tượng WordArt: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chọn </a:t>
            </a:r>
            <a:r>
              <a:rPr lang="es-MX" sz="900" b="1" kern="1200">
                <a:solidFill>
                  <a:schemeClr val="tx1"/>
                </a:solidFill>
                <a:effectLst/>
                <a:latin typeface="+mn-lt"/>
                <a:ea typeface="+mn-ea"/>
                <a:cs typeface="+mn-cs"/>
              </a:rPr>
              <a:t>WordArt</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Dưới nhóm công cụ </a:t>
            </a:r>
            <a:r>
              <a:rPr lang="en-US" sz="900" kern="1200">
                <a:solidFill>
                  <a:schemeClr val="tx1"/>
                </a:solidFill>
                <a:effectLst/>
                <a:latin typeface="+mn-lt"/>
                <a:ea typeface="+mn-ea"/>
                <a:cs typeface="+mn-cs"/>
              </a:rPr>
              <a:t>Drawing Tools</a:t>
            </a:r>
            <a:r>
              <a:rPr lang="es-MX" sz="900" kern="1200">
                <a:solidFill>
                  <a:schemeClr val="tx1"/>
                </a:solidFill>
                <a:effectLst/>
                <a:latin typeface="+mn-lt"/>
                <a:ea typeface="+mn-ea"/>
                <a:cs typeface="+mn-cs"/>
              </a:rPr>
              <a:t>, trên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trong nhóm</a:t>
            </a:r>
            <a:r>
              <a:rPr lang="es-MX" sz="900" kern="1200">
                <a:solidFill>
                  <a:schemeClr val="tx1"/>
                </a:solidFill>
                <a:effectLst/>
                <a:latin typeface="+mn-lt"/>
                <a:ea typeface="+mn-ea"/>
                <a:cs typeface="+mn-cs"/>
              </a:rPr>
              <a:t> WordArt Styles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Text Effects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a:t>
            </a:r>
            <a:r>
              <a:rPr lang="en-US" sz="900" b="1" kern="1200">
                <a:solidFill>
                  <a:schemeClr val="tx1"/>
                </a:solidFill>
                <a:effectLst/>
                <a:latin typeface="+mn-lt"/>
                <a:ea typeface="+mn-ea"/>
                <a:cs typeface="+mn-cs"/>
              </a:rPr>
              <a:t> Transform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hiệu ứng phù hợp.</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48</a:t>
            </a:fld>
            <a:endParaRPr lang="en-US"/>
          </a:p>
        </p:txBody>
      </p:sp>
    </p:spTree>
    <p:extLst>
      <p:ext uri="{BB962C8B-B14F-4D97-AF65-F5344CB8AC3E}">
        <p14:creationId xmlns:p14="http://schemas.microsoft.com/office/powerpoint/2010/main" val="16962383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kiểu WordArt: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chọn </a:t>
            </a:r>
            <a:r>
              <a:rPr lang="es-MX" sz="900" b="1" kern="1200">
                <a:solidFill>
                  <a:schemeClr val="tx1"/>
                </a:solidFill>
                <a:effectLst/>
                <a:latin typeface="+mn-lt"/>
                <a:ea typeface="+mn-ea"/>
                <a:cs typeface="+mn-cs"/>
              </a:rPr>
              <a:t>WordArt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Dưới nhóm công cụ </a:t>
            </a:r>
            <a:r>
              <a:rPr lang="en-US" sz="900" kern="1200">
                <a:solidFill>
                  <a:schemeClr val="tx1"/>
                </a:solidFill>
                <a:effectLst/>
                <a:latin typeface="+mn-lt"/>
                <a:ea typeface="+mn-ea"/>
                <a:cs typeface="+mn-cs"/>
              </a:rPr>
              <a:t>Drawing Tools</a:t>
            </a:r>
            <a:r>
              <a:rPr lang="es-MX" sz="900" kern="1200">
                <a:solidFill>
                  <a:schemeClr val="tx1"/>
                </a:solidFill>
                <a:effectLst/>
                <a:latin typeface="+mn-lt"/>
                <a:ea typeface="+mn-ea"/>
                <a:cs typeface="+mn-cs"/>
              </a:rPr>
              <a:t>, trên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trong nhóm</a:t>
            </a:r>
            <a:r>
              <a:rPr lang="es-MX" sz="900" kern="1200">
                <a:solidFill>
                  <a:schemeClr val="tx1"/>
                </a:solidFill>
                <a:effectLst/>
                <a:latin typeface="+mn-lt"/>
                <a:ea typeface="+mn-ea"/>
                <a:cs typeface="+mn-cs"/>
              </a:rPr>
              <a:t> WordArt Style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kiểu WordArt.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chọn WordArt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Dưới nhóm công cụ Drawing Tools, trên thẻ </a:t>
            </a:r>
            <a:r>
              <a:rPr lang="es-MX" sz="900" b="1" kern="1200">
                <a:solidFill>
                  <a:schemeClr val="tx1"/>
                </a:solidFill>
                <a:effectLst/>
                <a:latin typeface="+mn-lt"/>
                <a:ea typeface="+mn-ea"/>
                <a:cs typeface="+mn-cs"/>
              </a:rPr>
              <a:t>Format</a:t>
            </a:r>
            <a:r>
              <a:rPr lang="es-MX" sz="900" kern="1200">
                <a:solidFill>
                  <a:schemeClr val="tx1"/>
                </a:solidFill>
                <a:effectLst/>
                <a:latin typeface="+mn-lt"/>
                <a:ea typeface="+mn-ea"/>
                <a:cs typeface="+mn-cs"/>
              </a:rPr>
              <a:t>, trong nhóm WordArt Style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mũi tên để cuộn qua thư viện hoặc bấm </a:t>
            </a:r>
            <a:r>
              <a:rPr lang="es-MX" sz="900" b="1" kern="1200">
                <a:solidFill>
                  <a:schemeClr val="tx1"/>
                </a:solidFill>
                <a:effectLst/>
                <a:latin typeface="+mn-lt"/>
                <a:ea typeface="+mn-ea"/>
                <a:cs typeface="+mn-cs"/>
              </a:rPr>
              <a:t>More</a:t>
            </a:r>
            <a:r>
              <a:rPr lang="es-MX" sz="900" kern="1200">
                <a:solidFill>
                  <a:schemeClr val="tx1"/>
                </a:solidFill>
                <a:effectLst/>
                <a:latin typeface="+mn-lt"/>
                <a:ea typeface="+mn-ea"/>
                <a:cs typeface="+mn-cs"/>
              </a:rPr>
              <a:t> để hiển thị toàn bộ thư viện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sau đó nhấp vào kiểu bạn muốn sử dụng.</a:t>
            </a:r>
            <a:endParaRPr lang="en-US" sz="900" kern="1200">
              <a:solidFill>
                <a:schemeClr val="tx1"/>
              </a:solidFill>
              <a:effectLst/>
              <a:latin typeface="+mn-lt"/>
              <a:ea typeface="+mn-ea"/>
              <a:cs typeface="+mn-cs"/>
            </a:endParaRPr>
          </a:p>
          <a:p>
            <a:pPr lvl="0"/>
            <a:endParaRPr lang="es-MX" sz="900" b="1"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Định dạng WordArt: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chọn WordArt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Dưới nhóm công cụ </a:t>
            </a:r>
            <a:r>
              <a:rPr lang="en-US" sz="900" kern="1200">
                <a:solidFill>
                  <a:schemeClr val="tx1"/>
                </a:solidFill>
                <a:effectLst/>
                <a:latin typeface="+mn-lt"/>
                <a:ea typeface="+mn-ea"/>
                <a:cs typeface="+mn-cs"/>
              </a:rPr>
              <a:t>Drawing Tools</a:t>
            </a:r>
            <a:r>
              <a:rPr lang="es-MX" sz="900" kern="1200">
                <a:solidFill>
                  <a:schemeClr val="tx1"/>
                </a:solidFill>
                <a:effectLst/>
                <a:latin typeface="+mn-lt"/>
                <a:ea typeface="+mn-ea"/>
                <a:cs typeface="+mn-cs"/>
              </a:rPr>
              <a:t>, trên thẻ </a:t>
            </a:r>
            <a:r>
              <a:rPr lang="en-US" sz="900" kern="1200">
                <a:solidFill>
                  <a:schemeClr val="tx1"/>
                </a:solidFill>
                <a:effectLst/>
                <a:latin typeface="+mn-lt"/>
                <a:ea typeface="+mn-ea"/>
                <a:cs typeface="+mn-cs"/>
              </a:rPr>
              <a:t>Format, trong nhóm</a:t>
            </a:r>
            <a:r>
              <a:rPr lang="es-MX" sz="900" kern="1200">
                <a:solidFill>
                  <a:schemeClr val="tx1"/>
                </a:solidFill>
                <a:effectLst/>
                <a:latin typeface="+mn-lt"/>
                <a:ea typeface="+mn-ea"/>
                <a:cs typeface="+mn-cs"/>
              </a:rPr>
              <a:t> WordArt Style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mũi tên </a:t>
            </a:r>
            <a:r>
              <a:rPr lang="en-US" sz="900" b="1" kern="1200">
                <a:solidFill>
                  <a:schemeClr val="tx1"/>
                </a:solidFill>
                <a:effectLst/>
                <a:latin typeface="+mn-lt"/>
                <a:ea typeface="+mn-ea"/>
                <a:cs typeface="+mn-cs"/>
              </a:rPr>
              <a:t>Text Fill</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Text Outline</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Text Effects</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chọn WordArt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Dưới nhóm công cụ </a:t>
            </a:r>
            <a:r>
              <a:rPr lang="en-US" sz="900" kern="1200">
                <a:solidFill>
                  <a:schemeClr val="tx1"/>
                </a:solidFill>
                <a:effectLst/>
                <a:latin typeface="+mn-lt"/>
                <a:ea typeface="+mn-ea"/>
                <a:cs typeface="+mn-cs"/>
              </a:rPr>
              <a:t>Drawing Tools</a:t>
            </a:r>
            <a:r>
              <a:rPr lang="es-MX" sz="900" kern="1200">
                <a:solidFill>
                  <a:schemeClr val="tx1"/>
                </a:solidFill>
                <a:effectLst/>
                <a:latin typeface="+mn-lt"/>
                <a:ea typeface="+mn-ea"/>
                <a:cs typeface="+mn-cs"/>
              </a:rPr>
              <a:t>, trên thẻ </a:t>
            </a:r>
            <a:r>
              <a:rPr lang="en-US" sz="900" kern="1200">
                <a:solidFill>
                  <a:schemeClr val="tx1"/>
                </a:solidFill>
                <a:effectLst/>
                <a:latin typeface="+mn-lt"/>
                <a:ea typeface="+mn-ea"/>
                <a:cs typeface="+mn-cs"/>
              </a:rPr>
              <a:t>Format, trong nhóm</a:t>
            </a:r>
            <a:r>
              <a:rPr lang="es-MX" sz="900" kern="1200">
                <a:solidFill>
                  <a:schemeClr val="tx1"/>
                </a:solidFill>
                <a:effectLst/>
                <a:latin typeface="+mn-lt"/>
                <a:ea typeface="+mn-ea"/>
                <a:cs typeface="+mn-cs"/>
              </a:rPr>
              <a:t> WordArt Style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 mở hộp thoại </a:t>
            </a:r>
            <a:r>
              <a:rPr lang="en-US" sz="900" b="1" kern="1200">
                <a:solidFill>
                  <a:schemeClr val="tx1"/>
                </a:solidFill>
                <a:effectLst/>
                <a:latin typeface="+mn-lt"/>
                <a:ea typeface="+mn-ea"/>
                <a:cs typeface="+mn-cs"/>
              </a:rPr>
              <a:t>Format Text Effects: Text Box</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r>
              <a:rPr lang="es-MX"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Áp dụng định dạng hình dạng: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chọn WordArt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Dưới nhóm công cụ Drawing Tools, trên thẻ </a:t>
            </a:r>
            <a:r>
              <a:rPr lang="es-MX" sz="900" b="1" kern="1200">
                <a:solidFill>
                  <a:schemeClr val="tx1"/>
                </a:solidFill>
                <a:effectLst/>
                <a:latin typeface="+mn-lt"/>
                <a:ea typeface="+mn-ea"/>
                <a:cs typeface="+mn-cs"/>
              </a:rPr>
              <a:t>Format</a:t>
            </a:r>
            <a:r>
              <a:rPr lang="es-MX" sz="900" kern="1200">
                <a:solidFill>
                  <a:schemeClr val="tx1"/>
                </a:solidFill>
                <a:effectLst/>
                <a:latin typeface="+mn-lt"/>
                <a:ea typeface="+mn-ea"/>
                <a:cs typeface="+mn-cs"/>
              </a:rPr>
              <a:t>, trong nhóm Shape Styles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mũi tên để cuộn qua thư viện hoặc bấm </a:t>
            </a:r>
            <a:r>
              <a:rPr lang="es-MX" sz="900" b="1" kern="1200">
                <a:solidFill>
                  <a:schemeClr val="tx1"/>
                </a:solidFill>
                <a:effectLst/>
                <a:latin typeface="+mn-lt"/>
                <a:ea typeface="+mn-ea"/>
                <a:cs typeface="+mn-cs"/>
              </a:rPr>
              <a:t>More</a:t>
            </a:r>
            <a:r>
              <a:rPr lang="es-MX" sz="900" kern="1200">
                <a:solidFill>
                  <a:schemeClr val="tx1"/>
                </a:solidFill>
                <a:effectLst/>
                <a:latin typeface="+mn-lt"/>
                <a:ea typeface="+mn-ea"/>
                <a:cs typeface="+mn-cs"/>
              </a:rPr>
              <a:t> để hiển thị thư viện.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chọn WordArt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Home, trong nhóm Drawing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trong nhóm công cụ </a:t>
            </a:r>
            <a:r>
              <a:rPr lang="en-US" sz="900" kern="1200">
                <a:solidFill>
                  <a:schemeClr val="tx1"/>
                </a:solidFill>
                <a:effectLst/>
                <a:latin typeface="+mn-lt"/>
                <a:ea typeface="+mn-ea"/>
                <a:cs typeface="+mn-cs"/>
              </a:rPr>
              <a:t>Shape Styles</a:t>
            </a:r>
            <a:r>
              <a:rPr lang="es-MX"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Shape Outline</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Shape Fill</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Shape Effects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chọn WordArt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Dưới nhóm công cụ Drawing Tools, trên thẻ </a:t>
            </a:r>
            <a:r>
              <a:rPr lang="es-MX" sz="900" b="1" kern="1200">
                <a:solidFill>
                  <a:schemeClr val="tx1"/>
                </a:solidFill>
                <a:effectLst/>
                <a:latin typeface="+mn-lt"/>
                <a:ea typeface="+mn-ea"/>
                <a:cs typeface="+mn-cs"/>
              </a:rPr>
              <a:t>Format</a:t>
            </a:r>
            <a:r>
              <a:rPr lang="es-MX" sz="900" kern="1200">
                <a:solidFill>
                  <a:schemeClr val="tx1"/>
                </a:solidFill>
                <a:effectLst/>
                <a:latin typeface="+mn-lt"/>
                <a:ea typeface="+mn-ea"/>
                <a:cs typeface="+mn-cs"/>
              </a:rPr>
              <a:t>, trong nhóm Shape Styles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 mở hộp thoại </a:t>
            </a:r>
            <a:r>
              <a:rPr lang="es-MX" sz="900" b="1" kern="1200">
                <a:solidFill>
                  <a:schemeClr val="tx1"/>
                </a:solidFill>
                <a:effectLst/>
                <a:latin typeface="+mn-lt"/>
                <a:ea typeface="+mn-ea"/>
                <a:cs typeface="+mn-cs"/>
              </a:rPr>
              <a:t>Format Shape</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49</a:t>
            </a:fld>
            <a:endParaRPr lang="en-US"/>
          </a:p>
        </p:txBody>
      </p:sp>
    </p:spTree>
    <p:extLst>
      <p:ext uri="{BB962C8B-B14F-4D97-AF65-F5344CB8AC3E}">
        <p14:creationId xmlns:p14="http://schemas.microsoft.com/office/powerpoint/2010/main" val="1526896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50</a:t>
            </a:fld>
            <a:endParaRPr lang="en-US"/>
          </a:p>
        </p:txBody>
      </p:sp>
    </p:spTree>
    <p:extLst>
      <p:ext uri="{BB962C8B-B14F-4D97-AF65-F5344CB8AC3E}">
        <p14:creationId xmlns:p14="http://schemas.microsoft.com/office/powerpoint/2010/main" val="35624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51</a:t>
            </a:fld>
            <a:endParaRPr lang="en-US"/>
          </a:p>
        </p:txBody>
      </p:sp>
    </p:spTree>
    <p:extLst>
      <p:ext uri="{BB962C8B-B14F-4D97-AF65-F5344CB8AC3E}">
        <p14:creationId xmlns:p14="http://schemas.microsoft.com/office/powerpoint/2010/main" val="63173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7</a:t>
            </a:fld>
            <a:endParaRPr lang="en-US"/>
          </a:p>
        </p:txBody>
      </p:sp>
    </p:spTree>
    <p:extLst>
      <p:ext uri="{BB962C8B-B14F-4D97-AF65-F5344CB8AC3E}">
        <p14:creationId xmlns:p14="http://schemas.microsoft.com/office/powerpoint/2010/main" val="15027530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52</a:t>
            </a:fld>
            <a:endParaRPr lang="en-US"/>
          </a:p>
        </p:txBody>
      </p:sp>
    </p:spTree>
    <p:extLst>
      <p:ext uri="{BB962C8B-B14F-4D97-AF65-F5344CB8AC3E}">
        <p14:creationId xmlns:p14="http://schemas.microsoft.com/office/powerpoint/2010/main" val="4027176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53</a:t>
            </a:fld>
            <a:endParaRPr lang="en-US"/>
          </a:p>
        </p:txBody>
      </p:sp>
    </p:spTree>
    <p:extLst>
      <p:ext uri="{BB962C8B-B14F-4D97-AF65-F5344CB8AC3E}">
        <p14:creationId xmlns:p14="http://schemas.microsoft.com/office/powerpoint/2010/main" val="237283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54</a:t>
            </a:fld>
            <a:endParaRPr lang="en-US"/>
          </a:p>
        </p:txBody>
      </p:sp>
    </p:spTree>
    <p:extLst>
      <p:ext uri="{BB962C8B-B14F-4D97-AF65-F5344CB8AC3E}">
        <p14:creationId xmlns:p14="http://schemas.microsoft.com/office/powerpoint/2010/main" val="4076103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55</a:t>
            </a:fld>
            <a:endParaRPr lang="en-US"/>
          </a:p>
        </p:txBody>
      </p:sp>
    </p:spTree>
    <p:extLst>
      <p:ext uri="{BB962C8B-B14F-4D97-AF65-F5344CB8AC3E}">
        <p14:creationId xmlns:p14="http://schemas.microsoft.com/office/powerpoint/2010/main" val="13418244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56</a:t>
            </a:fld>
            <a:endParaRPr lang="en-US"/>
          </a:p>
        </p:txBody>
      </p:sp>
    </p:spTree>
    <p:extLst>
      <p:ext uri="{BB962C8B-B14F-4D97-AF65-F5344CB8AC3E}">
        <p14:creationId xmlns:p14="http://schemas.microsoft.com/office/powerpoint/2010/main" val="3914014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57</a:t>
            </a:fld>
            <a:endParaRPr lang="en-US"/>
          </a:p>
        </p:txBody>
      </p:sp>
    </p:spTree>
    <p:extLst>
      <p:ext uri="{BB962C8B-B14F-4D97-AF65-F5344CB8AC3E}">
        <p14:creationId xmlns:p14="http://schemas.microsoft.com/office/powerpoint/2010/main" val="2040596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58</a:t>
            </a:fld>
            <a:endParaRPr lang="en-US"/>
          </a:p>
        </p:txBody>
      </p:sp>
    </p:spTree>
    <p:extLst>
      <p:ext uri="{BB962C8B-B14F-4D97-AF65-F5344CB8AC3E}">
        <p14:creationId xmlns:p14="http://schemas.microsoft.com/office/powerpoint/2010/main" val="4069734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59</a:t>
            </a:fld>
            <a:endParaRPr lang="en-US"/>
          </a:p>
        </p:txBody>
      </p:sp>
    </p:spTree>
    <p:extLst>
      <p:ext uri="{BB962C8B-B14F-4D97-AF65-F5344CB8AC3E}">
        <p14:creationId xmlns:p14="http://schemas.microsoft.com/office/powerpoint/2010/main" val="224626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các slide từ tập tin văn bản: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Slides, chọn mũi tên nút </a:t>
            </a:r>
            <a:r>
              <a:rPr lang="en-US" sz="900" b="1" kern="1200">
                <a:solidFill>
                  <a:schemeClr val="tx1"/>
                </a:solidFill>
                <a:effectLst/>
                <a:latin typeface="+mn-lt"/>
                <a:ea typeface="+mn-ea"/>
                <a:cs typeface="+mn-cs"/>
              </a:rPr>
              <a:t>New Slide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Slides from Outline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tập tin văn bản và nhấp </a:t>
            </a:r>
            <a:r>
              <a:rPr lang="en-US" sz="900" b="1" kern="1200">
                <a:solidFill>
                  <a:schemeClr val="tx1"/>
                </a:solidFill>
                <a:effectLst/>
                <a:latin typeface="+mn-lt"/>
                <a:ea typeface="+mn-ea"/>
                <a:cs typeface="+mn-cs"/>
              </a:rPr>
              <a:t>Insert</a:t>
            </a:r>
            <a:r>
              <a:rPr lang="en-US" sz="900" kern="1200">
                <a:solidFill>
                  <a:schemeClr val="tx1"/>
                </a:solidFill>
                <a:effectLst/>
                <a:latin typeface="+mn-lt"/>
                <a:ea typeface="+mn-ea"/>
                <a:cs typeface="+mn-cs"/>
              </a:rPr>
              <a: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8</a:t>
            </a:fld>
            <a:endParaRPr lang="en-US"/>
          </a:p>
        </p:txBody>
      </p:sp>
    </p:spTree>
    <p:extLst>
      <p:ext uri="{BB962C8B-B14F-4D97-AF65-F5344CB8AC3E}">
        <p14:creationId xmlns:p14="http://schemas.microsoft.com/office/powerpoint/2010/main" val="268859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văn bản vào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Placeholder để hiển thị con trỏ nhập liệu, nhập văn bản và nhấp chuột ra bên ngoài Placeholder khi đã hoàn thành. Nếu bạn vừa tạo slide, bạn có thể nhập liệu mà không cần nhấp chọn Placeholder. </a:t>
            </a:r>
            <a:r>
              <a:rPr lang="en-US" sz="900" kern="1200">
                <a:solidFill>
                  <a:schemeClr val="tx1"/>
                </a:solidFill>
                <a:effectLst/>
                <a:latin typeface="+mn-lt"/>
                <a:ea typeface="+mn-ea"/>
                <a:cs typeface="+mn-cs"/>
              </a:rPr>
              <a:t>PowerPoint sẽ tự động chèn văn bản vào text Placeholder trên cùng bên trái.</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a:t>
            </a:r>
            <a:r>
              <a:rPr lang="en-US" sz="900" b="1" kern="1200">
                <a:solidFill>
                  <a:schemeClr val="tx1"/>
                </a:solidFill>
                <a:effectLst/>
                <a:latin typeface="+mn-lt"/>
                <a:ea typeface="+mn-ea"/>
                <a:cs typeface="+mn-cs"/>
              </a:rPr>
              <a:t>CTRL + ENTER</a:t>
            </a:r>
            <a:r>
              <a:rPr lang="en-US" sz="900" kern="1200">
                <a:solidFill>
                  <a:schemeClr val="tx1"/>
                </a:solidFill>
                <a:effectLst/>
                <a:latin typeface="+mn-lt"/>
                <a:ea typeface="+mn-ea"/>
                <a:cs typeface="+mn-cs"/>
              </a:rPr>
              <a:t> để di chuyển giữa các Placeholder trên slide. Nếu bạn đang ở vị trí slide cuối cùng, nhấn </a:t>
            </a:r>
            <a:r>
              <a:rPr lang="en-US" sz="900" b="1" kern="1200">
                <a:solidFill>
                  <a:schemeClr val="tx1"/>
                </a:solidFill>
                <a:effectLst/>
                <a:latin typeface="+mn-lt"/>
                <a:ea typeface="+mn-ea"/>
                <a:cs typeface="+mn-cs"/>
              </a:rPr>
              <a:t>CTRL + ENTER</a:t>
            </a:r>
            <a:r>
              <a:rPr lang="en-US" sz="900" kern="1200">
                <a:solidFill>
                  <a:schemeClr val="tx1"/>
                </a:solidFill>
                <a:effectLst/>
                <a:latin typeface="+mn-lt"/>
                <a:ea typeface="+mn-ea"/>
                <a:cs typeface="+mn-cs"/>
              </a:rPr>
              <a:t> sẽ tạo một slide mới.</a:t>
            </a:r>
          </a:p>
          <a:p>
            <a:pPr lvl="0"/>
            <a:r>
              <a:rPr lang="es-MX" sz="900" b="1" kern="1200">
                <a:solidFill>
                  <a:schemeClr val="tx1"/>
                </a:solidFill>
                <a:effectLst/>
                <a:latin typeface="+mn-lt"/>
                <a:ea typeface="+mn-ea"/>
                <a:cs typeface="+mn-cs"/>
              </a:rPr>
              <a:t>Xóa từng phần văn bản trong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Đặt con trỏ ở vị trí thích hợp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 phím </a:t>
            </a:r>
            <a:r>
              <a:rPr lang="es-MX" sz="900" b="1" kern="1200">
                <a:solidFill>
                  <a:schemeClr val="tx1"/>
                </a:solidFill>
                <a:effectLst/>
                <a:latin typeface="+mn-lt"/>
                <a:ea typeface="+mn-ea"/>
                <a:cs typeface="+mn-cs"/>
              </a:rPr>
              <a:t>BACKSPACE</a:t>
            </a:r>
            <a:r>
              <a:rPr lang="es-MX" sz="900" kern="1200">
                <a:solidFill>
                  <a:schemeClr val="tx1"/>
                </a:solidFill>
                <a:effectLst/>
                <a:latin typeface="+mn-lt"/>
                <a:ea typeface="+mn-ea"/>
                <a:cs typeface="+mn-cs"/>
              </a:rPr>
              <a:t> hoặc </a:t>
            </a:r>
            <a:r>
              <a:rPr lang="es-MX" sz="900" b="1" kern="1200">
                <a:solidFill>
                  <a:schemeClr val="tx1"/>
                </a:solidFill>
                <a:effectLst/>
                <a:latin typeface="+mn-lt"/>
                <a:ea typeface="+mn-ea"/>
                <a:cs typeface="+mn-cs"/>
              </a:rPr>
              <a:t>DELETE</a:t>
            </a:r>
            <a:r>
              <a:rPr lang="es-MX" sz="900" kern="1200">
                <a:solidFill>
                  <a:schemeClr val="tx1"/>
                </a:solidFill>
                <a:effectLst/>
                <a:latin typeface="+mn-lt"/>
                <a:ea typeface="+mn-ea"/>
                <a:cs typeface="+mn-cs"/>
              </a:rPr>
              <a:t> để xóa văn bản. </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và kéo để chọn văn bản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 phím </a:t>
            </a:r>
            <a:r>
              <a:rPr lang="es-MX" sz="900" b="1" kern="1200">
                <a:solidFill>
                  <a:schemeClr val="tx1"/>
                </a:solidFill>
                <a:effectLst/>
                <a:latin typeface="+mn-lt"/>
                <a:ea typeface="+mn-ea"/>
                <a:cs typeface="+mn-cs"/>
              </a:rPr>
              <a:t>BACKSPACE</a:t>
            </a:r>
            <a:r>
              <a:rPr lang="es-MX" sz="900" kern="1200">
                <a:solidFill>
                  <a:schemeClr val="tx1"/>
                </a:solidFill>
                <a:effectLst/>
                <a:latin typeface="+mn-lt"/>
                <a:ea typeface="+mn-ea"/>
                <a:cs typeface="+mn-cs"/>
              </a:rPr>
              <a:t> hoặc </a:t>
            </a:r>
            <a:r>
              <a:rPr lang="es-MX" sz="900" b="1" kern="1200">
                <a:solidFill>
                  <a:schemeClr val="tx1"/>
                </a:solidFill>
                <a:effectLst/>
                <a:latin typeface="+mn-lt"/>
                <a:ea typeface="+mn-ea"/>
                <a:cs typeface="+mn-cs"/>
              </a:rPr>
              <a:t>DELETE</a:t>
            </a:r>
            <a:r>
              <a:rPr lang="es-MX" sz="900" kern="1200">
                <a:solidFill>
                  <a:schemeClr val="tx1"/>
                </a:solidFill>
                <a:effectLst/>
                <a:latin typeface="+mn-lt"/>
                <a:ea typeface="+mn-ea"/>
                <a:cs typeface="+mn-cs"/>
              </a:rPr>
              <a:t> để xóa.</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Xóa tất cả văn bản trong text Placeholder: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chọn vào đường viền của Placeholder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a:t>
            </a:r>
            <a:r>
              <a:rPr lang="en-US" sz="900" b="1" kern="1200">
                <a:solidFill>
                  <a:schemeClr val="tx1"/>
                </a:solidFill>
                <a:effectLst/>
                <a:latin typeface="+mn-lt"/>
                <a:ea typeface="+mn-ea"/>
                <a:cs typeface="+mn-cs"/>
              </a:rPr>
              <a:t>DELETE</a:t>
            </a:r>
            <a:r>
              <a:rPr lang="en-US" sz="900" kern="1200">
                <a:solidFill>
                  <a:schemeClr val="tx1"/>
                </a:solidFill>
                <a:effectLst/>
                <a:latin typeface="+mn-lt"/>
                <a:ea typeface="+mn-ea"/>
                <a:cs typeface="+mn-cs"/>
              </a:rPr>
              <a: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9</a:t>
            </a:fld>
            <a:endParaRPr lang="en-US"/>
          </a:p>
        </p:txBody>
      </p:sp>
    </p:spTree>
    <p:extLst>
      <p:ext uri="{BB962C8B-B14F-4D97-AF65-F5344CB8AC3E}">
        <p14:creationId xmlns:p14="http://schemas.microsoft.com/office/powerpoint/2010/main" val="3722962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10</a:t>
            </a:fld>
            <a:endParaRPr lang="en-US"/>
          </a:p>
        </p:txBody>
      </p:sp>
    </p:spTree>
    <p:extLst>
      <p:ext uri="{BB962C8B-B14F-4D97-AF65-F5344CB8AC3E}">
        <p14:creationId xmlns:p14="http://schemas.microsoft.com/office/powerpoint/2010/main" val="91847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Cách sử dụng công cụ Spelling Checker: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Review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Proofing, chọn </a:t>
            </a:r>
            <a:r>
              <a:rPr lang="en-US" sz="900" b="1" kern="1200">
                <a:solidFill>
                  <a:schemeClr val="tx1"/>
                </a:solidFill>
                <a:effectLst/>
                <a:latin typeface="+mn-lt"/>
                <a:ea typeface="+mn-ea"/>
                <a:cs typeface="+mn-cs"/>
              </a:rPr>
              <a:t>Spelling</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phím </a:t>
            </a:r>
            <a:r>
              <a:rPr lang="en-US" sz="900" b="1" kern="1200">
                <a:solidFill>
                  <a:schemeClr val="tx1"/>
                </a:solidFill>
                <a:effectLst/>
                <a:latin typeface="+mn-lt"/>
                <a:ea typeface="+mn-ea"/>
                <a:cs typeface="+mn-cs"/>
              </a:rPr>
              <a:t>F7</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biểu tượng </a:t>
            </a:r>
            <a:r>
              <a:rPr lang="en-US" sz="900" b="1" kern="1200">
                <a:solidFill>
                  <a:schemeClr val="tx1"/>
                </a:solidFill>
                <a:effectLst/>
                <a:latin typeface="+mn-lt"/>
                <a:ea typeface="+mn-ea"/>
                <a:cs typeface="+mn-cs"/>
              </a:rPr>
              <a:t>Spell Check</a:t>
            </a:r>
            <a:r>
              <a:rPr lang="en-US" sz="900" kern="1200">
                <a:solidFill>
                  <a:schemeClr val="tx1"/>
                </a:solidFill>
                <a:effectLst/>
                <a:latin typeface="+mn-lt"/>
                <a:ea typeface="+mn-ea"/>
                <a:cs typeface="+mn-cs"/>
              </a:rPr>
              <a:t> ở bên trái thanh trạng thái. Nếu không thấy biểu tượng Spell Check trên thanh trạng thái, nhấp chuột phải vào thanh trạng thái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Spell Check</a:t>
            </a:r>
            <a:r>
              <a:rPr lang="en-US" sz="900" kern="1200">
                <a:solidFill>
                  <a:schemeClr val="tx1"/>
                </a:solidFill>
                <a:effectLst/>
                <a:latin typeface="+mn-lt"/>
                <a:ea typeface="+mn-ea"/>
                <a:cs typeface="+mn-cs"/>
              </a:rPr>
              <a:t> trên danh sách.</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11</a:t>
            </a:fld>
            <a:endParaRPr lang="en-US"/>
          </a:p>
        </p:txBody>
      </p:sp>
    </p:spTree>
    <p:extLst>
      <p:ext uri="{BB962C8B-B14F-4D97-AF65-F5344CB8AC3E}">
        <p14:creationId xmlns:p14="http://schemas.microsoft.com/office/powerpoint/2010/main" val="28262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2_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7196" y="1293415"/>
            <a:ext cx="6527207" cy="977579"/>
          </a:xfrm>
        </p:spPr>
        <p:txBody>
          <a:bodyPr>
            <a:noAutofit/>
          </a:bodyPr>
          <a:lstStyle>
            <a:lvl1pPr algn="ctr">
              <a:defRPr sz="2800" b="1">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2257197" y="2525757"/>
            <a:ext cx="6527206" cy="685800"/>
          </a:xfrm>
        </p:spPr>
        <p:txBody>
          <a:bodyPr>
            <a:noAutofit/>
          </a:bodyPr>
          <a:lstStyle>
            <a:lvl1pPr marL="0" indent="0" algn="ctr">
              <a:buNone/>
              <a:defRPr sz="2400">
                <a:solidFill>
                  <a:schemeClr val="bg1"/>
                </a:solidFill>
                <a:effectLst/>
                <a:latin typeface="Times New Roman" panose="02020603050405020304" pitchFamily="18" charset="0"/>
                <a:cs typeface="Times New Roman" pitchFamily="18"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3430"/>
            <a:ext cx="1133534" cy="400070"/>
          </a:xfrm>
          <a:prstGeom prst="rect">
            <a:avLst/>
          </a:prstGeom>
        </p:spPr>
      </p:pic>
    </p:spTree>
    <p:extLst>
      <p:ext uri="{BB962C8B-B14F-4D97-AF65-F5344CB8AC3E}">
        <p14:creationId xmlns:p14="http://schemas.microsoft.com/office/powerpoint/2010/main" val="1294809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010400" cy="533400"/>
          </a:xfrm>
        </p:spPr>
        <p:txBody>
          <a:bodyPr/>
          <a:lstStyle>
            <a:lvl1pPr>
              <a:defRPr b="0" baseline="0">
                <a:effectLst/>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1123950"/>
            <a:ext cx="8229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a:xfrm>
            <a:off x="457200" y="4767264"/>
            <a:ext cx="2133600" cy="274637"/>
          </a:xfrm>
          <a:prstGeom prst="rect">
            <a:avLst/>
          </a:prstGeom>
        </p:spPr>
        <p:txBody>
          <a:bodyPr/>
          <a:lstStyle>
            <a:lvl1pPr algn="ctr" eaLnBrk="1" hangingPunct="1">
              <a:defRPr sz="1050" b="0">
                <a:cs typeface="Arial" charset="0"/>
              </a:defRPr>
            </a:lvl1pPr>
          </a:lstStyle>
          <a:p>
            <a:fld id="{3666938D-6E01-40AE-BE27-E7323976FC9E}" type="datetime1">
              <a:rPr lang="en-US" smtClean="0"/>
              <a:t>9/14/2019</a:t>
            </a:fld>
            <a:endParaRPr lang="en-US"/>
          </a:p>
        </p:txBody>
      </p:sp>
      <p:sp>
        <p:nvSpPr>
          <p:cNvPr id="5" name="Footer Placeholder 4"/>
          <p:cNvSpPr>
            <a:spLocks noGrp="1"/>
          </p:cNvSpPr>
          <p:nvPr>
            <p:ph type="ftr" sz="quarter" idx="15"/>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6" name="Slide Number Placeholder 5"/>
          <p:cNvSpPr>
            <a:spLocks noGrp="1"/>
          </p:cNvSpPr>
          <p:nvPr>
            <p:ph type="sldNum" sz="quarter" idx="16"/>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45369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F4426846-B55B-4708-B74B-A8C90A649460}" type="datetime1">
              <a:rPr lang="en-US" smtClean="0"/>
              <a:t>9/14/2019</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7" name="Slide Number Placeholder 6"/>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2908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881C5E52-AF91-40F7-AB2B-E9960B7F9F7A}" type="datetime1">
              <a:rPr lang="en-US" smtClean="0"/>
              <a:t>9/14/2019</a:t>
            </a:fld>
            <a:endParaRPr lang="en-US"/>
          </a:p>
        </p:txBody>
      </p:sp>
      <p:sp>
        <p:nvSpPr>
          <p:cNvPr id="8" name="Footer Placeholder 7"/>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9" name="Slide Number Placeholder 8"/>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85836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9/14/2019</a:t>
            </a:fld>
            <a:endParaRPr lang="en-US"/>
          </a:p>
        </p:txBody>
      </p:sp>
      <p:sp>
        <p:nvSpPr>
          <p:cNvPr id="3" name="Footer Placeholder 4"/>
          <p:cNvSpPr>
            <a:spLocks noGrp="1"/>
          </p:cNvSpPr>
          <p:nvPr>
            <p:ph type="ftr" sz="quarter" idx="11"/>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4" name="Slide Number Placeholder 5"/>
          <p:cNvSpPr>
            <a:spLocks noGrp="1"/>
          </p:cNvSpPr>
          <p:nvPr>
            <p:ph type="sldNum" sz="quarter" idx="12"/>
          </p:nvPr>
        </p:nvSpPr>
        <p:spPr>
          <a:xfrm>
            <a:off x="6440557"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485155533"/>
      </p:ext>
    </p:extLst>
  </p:cSld>
  <p:clrMapOvr>
    <a:masterClrMapping/>
  </p:clrMapOvr>
  <p:transition spd="slow">
    <p:push dir="u"/>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855838"/>
            <a:ext cx="8229600" cy="3742303"/>
          </a:xfrm>
          <a:prstGeom prst="rect">
            <a:avLst/>
          </a:prstGeom>
        </p:spPr>
        <p:txBody>
          <a:bodyPr/>
          <a:lstStyle>
            <a:lvl1pPr marL="342892" indent="-342892">
              <a:buClr>
                <a:srgbClr val="0081C4"/>
              </a:buClr>
              <a:buSzPct val="70000"/>
              <a:buFont typeface="Wingdings" charset="2"/>
              <a:buChar char="§"/>
              <a:defRPr sz="2200">
                <a:solidFill>
                  <a:schemeClr val="tx1"/>
                </a:solidFill>
                <a:latin typeface="+mn-lt"/>
                <a:cs typeface="Segoe Light"/>
              </a:defRPr>
            </a:lvl1pPr>
            <a:lvl2pPr marL="800080" indent="-342892">
              <a:buClr>
                <a:srgbClr val="0081C4"/>
              </a:buClr>
              <a:buSzPct val="70000"/>
              <a:buFont typeface="Wingdings" charset="2"/>
              <a:buChar char="§"/>
              <a:defRPr sz="2200">
                <a:latin typeface="+mn-lt"/>
                <a:cs typeface="Segoe Light"/>
              </a:defRPr>
            </a:lvl2pPr>
            <a:lvl3pPr marL="1257269" indent="-342892">
              <a:buClr>
                <a:srgbClr val="0081C4"/>
              </a:buClr>
              <a:buSzPct val="70000"/>
              <a:buFont typeface="Wingdings" charset="2"/>
              <a:buChar char="§"/>
              <a:defRPr sz="1800">
                <a:latin typeface="+mn-lt"/>
                <a:cs typeface="Segoe Light"/>
              </a:defRPr>
            </a:lvl3pPr>
            <a:lvl4pPr marL="1657309" indent="-285743">
              <a:buClr>
                <a:srgbClr val="0081C4"/>
              </a:buClr>
              <a:buSzPct val="70000"/>
              <a:buFont typeface="Wingdings" charset="2"/>
              <a:buChar char="§"/>
              <a:defRPr sz="1600">
                <a:latin typeface="+mn-lt"/>
                <a:cs typeface="Segoe Light"/>
              </a:defRPr>
            </a:lvl4pPr>
            <a:lvl5pPr marL="2114498" indent="-285743">
              <a:buClr>
                <a:srgbClr val="0081C4"/>
              </a:buClr>
              <a:buSzPct val="70000"/>
              <a:buFont typeface="Wingdings" charset="2"/>
              <a:buChar char="§"/>
              <a:defRPr sz="1400">
                <a:latin typeface="+mn-lt"/>
                <a:cs typeface="Sego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p:cNvSpPr>
            <a:spLocks noGrp="1"/>
          </p:cNvSpPr>
          <p:nvPr>
            <p:ph type="dt" sz="half" idx="14"/>
          </p:nvPr>
        </p:nvSpPr>
        <p:spPr>
          <a:xfrm>
            <a:off x="457200" y="4743450"/>
            <a:ext cx="2133600" cy="274638"/>
          </a:xfrm>
          <a:prstGeom prst="rect">
            <a:avLst/>
          </a:prstGeom>
        </p:spPr>
        <p:txBody>
          <a:bodyPr/>
          <a:lstStyle>
            <a:lvl1pPr eaLnBrk="1" hangingPunct="1">
              <a:defRPr b="0">
                <a:solidFill>
                  <a:prstClr val="black">
                    <a:tint val="75000"/>
                  </a:prstClr>
                </a:solidFill>
                <a:cs typeface="Arial" charset="0"/>
              </a:defRPr>
            </a:lvl1pPr>
          </a:lstStyle>
          <a:p>
            <a:fld id="{73AA8688-6716-4908-A045-4A4F76776BC0}" type="datetime1">
              <a:rPr lang="en-US" smtClean="0"/>
              <a:t>9/14/2019</a:t>
            </a:fld>
            <a:endParaRPr lang="en-US"/>
          </a:p>
        </p:txBody>
      </p:sp>
      <p:sp>
        <p:nvSpPr>
          <p:cNvPr id="4" name="Footer Placeholder 4"/>
          <p:cNvSpPr>
            <a:spLocks noGrp="1"/>
          </p:cNvSpPr>
          <p:nvPr>
            <p:ph type="ftr" sz="quarter" idx="15"/>
          </p:nvPr>
        </p:nvSpPr>
        <p:spPr>
          <a:xfrm>
            <a:off x="3124200" y="4743450"/>
            <a:ext cx="2895600" cy="274638"/>
          </a:xfrm>
          <a:prstGeom prst="rect">
            <a:avLst/>
          </a:prstGeom>
        </p:spPr>
        <p:txBody>
          <a:bodyPr/>
          <a:lstStyle>
            <a:lvl1pPr eaLnBrk="1" hangingPunct="1">
              <a:defRPr b="0">
                <a:solidFill>
                  <a:prstClr val="black">
                    <a:tint val="75000"/>
                  </a:prstClr>
                </a:solidFill>
                <a:cs typeface="Arial" charset="0"/>
              </a:defRPr>
            </a:lvl1pPr>
          </a:lstStyle>
          <a:p>
            <a:r>
              <a:rPr lang="en-US"/>
              <a:t>MOS Word 2016 - IIG Vietnam</a:t>
            </a:r>
          </a:p>
        </p:txBody>
      </p:sp>
      <p:sp>
        <p:nvSpPr>
          <p:cNvPr id="5" name="Slide Number Placeholder 5"/>
          <p:cNvSpPr>
            <a:spLocks noGrp="1"/>
          </p:cNvSpPr>
          <p:nvPr>
            <p:ph type="sldNum" sz="quarter" idx="16"/>
          </p:nvPr>
        </p:nvSpPr>
        <p:spPr>
          <a:xfrm>
            <a:off x="6440557" y="4743450"/>
            <a:ext cx="2133600" cy="274638"/>
          </a:xfrm>
          <a:prstGeom prst="rect">
            <a:avLst/>
          </a:prstGeom>
        </p:spPr>
        <p:txBody>
          <a:bodyPr vert="horz" wrap="square" lIns="91440" tIns="45720" rIns="91440" bIns="45720" numCol="1" anchor="t" anchorCtr="0" compatLnSpc="1">
            <a:prstTxWarp prst="textNoShape">
              <a:avLst/>
            </a:prstTxWarp>
          </a:bodyPr>
          <a:lstStyle>
            <a:lvl1pPr eaLnBrk="1" hangingPunct="1">
              <a:defRPr b="0">
                <a:solidFill>
                  <a:srgbClr val="898989"/>
                </a:solidFill>
              </a:defRPr>
            </a:lvl1pPr>
          </a:lstStyle>
          <a:p>
            <a:fld id="{E49F9262-1392-45F9-82B8-E6BAB6B74FE5}"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3060867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97CFD-68A7-44BD-868F-BAE91B4CD83F}" type="datetime1">
              <a:rPr lang="en-US" smtClean="0"/>
              <a:t>9/14/2019</a:t>
            </a:fld>
            <a:endParaRPr lang="en-US"/>
          </a:p>
        </p:txBody>
      </p:sp>
      <p:sp>
        <p:nvSpPr>
          <p:cNvPr id="5" name="Footer Placeholder 4"/>
          <p:cNvSpPr>
            <a:spLocks noGrp="1"/>
          </p:cNvSpPr>
          <p:nvPr>
            <p:ph type="ftr" sz="quarter" idx="11"/>
          </p:nvPr>
        </p:nvSpPr>
        <p:spPr/>
        <p:txBody>
          <a:bodyPr/>
          <a:lstStyle/>
          <a:p>
            <a:r>
              <a:rPr lang="en-US"/>
              <a:t>MOS Word 2016 - IIG Vietnam</a:t>
            </a:r>
          </a:p>
        </p:txBody>
      </p:sp>
      <p:sp>
        <p:nvSpPr>
          <p:cNvPr id="6" name="Slide Number Placeholder 5"/>
          <p:cNvSpPr>
            <a:spLocks noGrp="1"/>
          </p:cNvSpPr>
          <p:nvPr>
            <p:ph type="sldNum" sz="quarter" idx="12"/>
          </p:nvPr>
        </p:nvSpPr>
        <p:spPr/>
        <p:txBody>
          <a:bodyPr/>
          <a:lstStyle/>
          <a:p>
            <a:fld id="{E49F9262-1392-45F9-82B8-E6BAB6B74FE5}" type="slidenum">
              <a:rPr lang="en-US" smtClean="0"/>
              <a:t>‹#›</a:t>
            </a:fld>
            <a:endParaRPr lang="en-US"/>
          </a:p>
        </p:txBody>
      </p:sp>
    </p:spTree>
    <p:extLst>
      <p:ext uri="{BB962C8B-B14F-4D97-AF65-F5344CB8AC3E}">
        <p14:creationId xmlns:p14="http://schemas.microsoft.com/office/powerpoint/2010/main" val="301882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8655" y="285750"/>
            <a:ext cx="723814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Rectangle 4"/>
          <p:cNvSpPr/>
          <p:nvPr/>
        </p:nvSpPr>
        <p:spPr>
          <a:xfrm>
            <a:off x="194481" y="184026"/>
            <a:ext cx="939053" cy="65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480" y="222684"/>
            <a:ext cx="1141160" cy="659532"/>
          </a:xfrm>
          <a:prstGeom prst="rect">
            <a:avLst/>
          </a:prstGeom>
        </p:spPr>
      </p:pic>
      <p:sp>
        <p:nvSpPr>
          <p:cNvPr id="7" name="Date Placeholder 3"/>
          <p:cNvSpPr>
            <a:spLocks noGrp="1"/>
          </p:cNvSpPr>
          <p:nvPr>
            <p:ph type="dt" sz="half" idx="2"/>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9/14/2019</a:t>
            </a:fld>
            <a:endParaRPr lang="en-US" dirty="0"/>
          </a:p>
        </p:txBody>
      </p:sp>
      <p:sp>
        <p:nvSpPr>
          <p:cNvPr id="8" name="Footer Placeholder 4"/>
          <p:cNvSpPr>
            <a:spLocks noGrp="1"/>
          </p:cNvSpPr>
          <p:nvPr>
            <p:ph type="ftr" sz="quarter" idx="3"/>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9" name="Slide Number Placeholder 5"/>
          <p:cNvSpPr>
            <a:spLocks noGrp="1"/>
          </p:cNvSpPr>
          <p:nvPr>
            <p:ph type="sldNum" sz="quarter" idx="4"/>
          </p:nvPr>
        </p:nvSpPr>
        <p:spPr>
          <a:xfrm>
            <a:off x="6390861"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470629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txStyles>
    <p:titleStyle>
      <a:lvl1pPr algn="l" rtl="0" eaLnBrk="1" fontAlgn="base" hangingPunct="1">
        <a:spcBef>
          <a:spcPct val="0"/>
        </a:spcBef>
        <a:spcAft>
          <a:spcPct val="0"/>
        </a:spcAft>
        <a:defRPr sz="3200" b="0" kern="12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2300">
          <a:solidFill>
            <a:srgbClr val="595959"/>
          </a:solidFill>
          <a:latin typeface="Calibri" pitchFamily="34" charset="0"/>
        </a:defRPr>
      </a:lvl2pPr>
      <a:lvl3pPr algn="l" rtl="0" eaLnBrk="1" fontAlgn="base" hangingPunct="1">
        <a:spcBef>
          <a:spcPct val="0"/>
        </a:spcBef>
        <a:spcAft>
          <a:spcPct val="0"/>
        </a:spcAft>
        <a:defRPr sz="2300">
          <a:solidFill>
            <a:srgbClr val="595959"/>
          </a:solidFill>
          <a:latin typeface="Calibri" pitchFamily="34" charset="0"/>
        </a:defRPr>
      </a:lvl3pPr>
      <a:lvl4pPr algn="l" rtl="0" eaLnBrk="1" fontAlgn="base" hangingPunct="1">
        <a:spcBef>
          <a:spcPct val="0"/>
        </a:spcBef>
        <a:spcAft>
          <a:spcPct val="0"/>
        </a:spcAft>
        <a:defRPr sz="2300">
          <a:solidFill>
            <a:srgbClr val="595959"/>
          </a:solidFill>
          <a:latin typeface="Calibri" pitchFamily="34" charset="0"/>
        </a:defRPr>
      </a:lvl4pPr>
      <a:lvl5pPr algn="l" rtl="0" eaLnBrk="1" fontAlgn="base" hangingPunct="1">
        <a:spcBef>
          <a:spcPct val="0"/>
        </a:spcBef>
        <a:spcAft>
          <a:spcPct val="0"/>
        </a:spcAft>
        <a:defRPr sz="2300">
          <a:solidFill>
            <a:srgbClr val="595959"/>
          </a:solidFill>
          <a:latin typeface="Calibri" pitchFamily="34" charset="0"/>
        </a:defRPr>
      </a:lvl5pPr>
      <a:lvl6pPr marL="457189" algn="l" rtl="0" eaLnBrk="1" fontAlgn="base" hangingPunct="1">
        <a:spcBef>
          <a:spcPct val="0"/>
        </a:spcBef>
        <a:spcAft>
          <a:spcPct val="0"/>
        </a:spcAft>
        <a:defRPr sz="2300">
          <a:solidFill>
            <a:srgbClr val="595959"/>
          </a:solidFill>
          <a:latin typeface="Calibri" pitchFamily="34" charset="0"/>
        </a:defRPr>
      </a:lvl6pPr>
      <a:lvl7pPr marL="914378" algn="l" rtl="0" eaLnBrk="1" fontAlgn="base" hangingPunct="1">
        <a:spcBef>
          <a:spcPct val="0"/>
        </a:spcBef>
        <a:spcAft>
          <a:spcPct val="0"/>
        </a:spcAft>
        <a:defRPr sz="2300">
          <a:solidFill>
            <a:srgbClr val="595959"/>
          </a:solidFill>
          <a:latin typeface="Calibri" pitchFamily="34" charset="0"/>
        </a:defRPr>
      </a:lvl7pPr>
      <a:lvl8pPr marL="1371566" algn="l" rtl="0" eaLnBrk="1" fontAlgn="base" hangingPunct="1">
        <a:spcBef>
          <a:spcPct val="0"/>
        </a:spcBef>
        <a:spcAft>
          <a:spcPct val="0"/>
        </a:spcAft>
        <a:defRPr sz="2300">
          <a:solidFill>
            <a:srgbClr val="595959"/>
          </a:solidFill>
          <a:latin typeface="Calibri" pitchFamily="34" charset="0"/>
        </a:defRPr>
      </a:lvl8pPr>
      <a:lvl9pPr marL="1828754" algn="l" rtl="0" eaLnBrk="1" fontAlgn="base" hangingPunct="1">
        <a:spcBef>
          <a:spcPct val="0"/>
        </a:spcBef>
        <a:spcAft>
          <a:spcPct val="0"/>
        </a:spcAft>
        <a:defRPr sz="2300">
          <a:solidFill>
            <a:srgbClr val="595959"/>
          </a:solidFill>
          <a:latin typeface="Calibri" pitchFamily="34" charset="0"/>
        </a:defRPr>
      </a:lvl9pPr>
    </p:titleStyle>
    <p:bodyStyle>
      <a:lvl1pPr marL="225425" indent="-225425" algn="l"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36538" algn="l" rtl="0" eaLnBrk="1" fontAlgn="base" hangingPunct="1">
        <a:spcBef>
          <a:spcPct val="20000"/>
        </a:spcBef>
        <a:spcAft>
          <a:spcPct val="0"/>
        </a:spcAft>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2pPr>
      <a:lvl3pPr marL="688975"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rtl="0" eaLnBrk="1" fontAlgn="base" hangingPunct="1">
        <a:spcBef>
          <a:spcPct val="20000"/>
        </a:spcBef>
        <a:spcAft>
          <a:spcPct val="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1089025" indent="-174625" algn="l" rtl="0" eaLnBrk="1" fontAlgn="base" hangingPunct="1">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196" y="1293415"/>
            <a:ext cx="6527207" cy="977579"/>
          </a:xfrm>
        </p:spPr>
        <p:txBody>
          <a:bodyPr anchor="ctr">
            <a:normAutofit fontScale="90000"/>
          </a:bodyPr>
          <a:lstStyle/>
          <a:p>
            <a:r>
              <a:rPr lang="en-US"/>
              <a:t>MOS POWERPOINT 2016</a:t>
            </a:r>
            <a:br>
              <a:rPr lang="en-US" dirty="0"/>
            </a:br>
            <a:r>
              <a:rPr lang="en-US" sz="3200" err="1"/>
              <a:t>Bài</a:t>
            </a:r>
            <a:r>
              <a:rPr lang="en-US" sz="3200"/>
              <a:t> 3: Làm việc với văn bản</a:t>
            </a:r>
            <a:endParaRPr lang="en-US" sz="3200" dirty="0"/>
          </a:p>
        </p:txBody>
      </p:sp>
      <p:sp>
        <p:nvSpPr>
          <p:cNvPr id="3" name="Subtitle 2"/>
          <p:cNvSpPr>
            <a:spLocks noGrp="1"/>
          </p:cNvSpPr>
          <p:nvPr>
            <p:ph type="subTitle" idx="1"/>
          </p:nvPr>
        </p:nvSpPr>
        <p:spPr/>
        <p:txBody>
          <a:bodyPr anchor="b"/>
          <a:lstStyle/>
          <a:p>
            <a:pPr algn="l"/>
            <a:r>
              <a:rPr lang="en-US" dirty="0"/>
              <a:t>Created by: IIG Vietnam</a:t>
            </a:r>
          </a:p>
        </p:txBody>
      </p:sp>
    </p:spTree>
    <p:extLst>
      <p:ext uri="{BB962C8B-B14F-4D97-AF65-F5344CB8AC3E}">
        <p14:creationId xmlns:p14="http://schemas.microsoft.com/office/powerpoint/2010/main" val="50996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a:t>Tùy chỉnh văn bản trong slide</a:t>
            </a:r>
          </a:p>
        </p:txBody>
      </p:sp>
      <p:sp>
        <p:nvSpPr>
          <p:cNvPr id="3" name="Content Placeholder 2"/>
          <p:cNvSpPr>
            <a:spLocks noGrp="1"/>
          </p:cNvSpPr>
          <p:nvPr>
            <p:ph type="body" sz="quarter" idx="13"/>
          </p:nvPr>
        </p:nvSpPr>
        <p:spPr>
          <a:xfrm>
            <a:off x="346840" y="1153551"/>
            <a:ext cx="8515806" cy="3339076"/>
          </a:xfrm>
        </p:spPr>
        <p:txBody>
          <a:bodyPr/>
          <a:lstStyle/>
          <a:p>
            <a:pPr marL="407988" lvl="1" indent="-171450"/>
            <a:r>
              <a:rPr lang="es-MX"/>
              <a:t>Nhấp chuột vào text Placeholder để hiển thị con trỏ </a:t>
            </a:r>
            <a:r>
              <a:rPr lang="en-US">
                <a:sym typeface="Wingdings" panose="05000000000000000000" pitchFamily="2" charset="2"/>
              </a:rPr>
              <a:t></a:t>
            </a:r>
            <a:r>
              <a:rPr lang="es-MX"/>
              <a:t> quét chọn văn bản muốn sửa đổi </a:t>
            </a:r>
            <a:r>
              <a:rPr lang="en-US">
                <a:sym typeface="Wingdings" panose="05000000000000000000" pitchFamily="2" charset="2"/>
              </a:rPr>
              <a:t></a:t>
            </a:r>
            <a:r>
              <a:rPr lang="es-MX"/>
              <a:t> nhập văn bản để thay thế.</a:t>
            </a:r>
            <a:endParaRPr lang="en-US"/>
          </a:p>
          <a:p>
            <a:pPr marL="407988" lvl="1" indent="-171450"/>
            <a:r>
              <a:rPr lang="es-MX"/>
              <a:t>Để chọn tất cả văn bản trong Placeholder cần thay đổi, nhấp chuột vào đường viền của Placeholder.</a:t>
            </a:r>
            <a:endParaRPr lang="en-US"/>
          </a:p>
          <a:p>
            <a:pPr lvl="0">
              <a:buFont typeface="Wingdings" panose="05000000000000000000" pitchFamily="2" charset="2"/>
              <a:buChar char="v"/>
            </a:pPr>
            <a:endParaRPr lang="vi-VN"/>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10</a:t>
            </a:fld>
            <a:endParaRPr lang="en-US"/>
          </a:p>
        </p:txBody>
      </p:sp>
    </p:spTree>
    <p:extLst>
      <p:ext uri="{BB962C8B-B14F-4D97-AF65-F5344CB8AC3E}">
        <p14:creationId xmlns:p14="http://schemas.microsoft.com/office/powerpoint/2010/main" val="37725306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Sử dụng chế độ Spelling Checker</a:t>
            </a:r>
            <a:endParaRPr lang="vi-VN"/>
          </a:p>
        </p:txBody>
      </p:sp>
      <p:sp>
        <p:nvSpPr>
          <p:cNvPr id="3" name="Content Placeholder 2"/>
          <p:cNvSpPr>
            <a:spLocks noGrp="1"/>
          </p:cNvSpPr>
          <p:nvPr>
            <p:ph type="body" sz="quarter" idx="13"/>
          </p:nvPr>
        </p:nvSpPr>
        <p:spPr>
          <a:xfrm>
            <a:off x="346840" y="1153551"/>
            <a:ext cx="5875183" cy="3339076"/>
          </a:xfrm>
        </p:spPr>
        <p:txBody>
          <a:bodyPr/>
          <a:lstStyle/>
          <a:p>
            <a:r>
              <a:rPr lang="en-US"/>
              <a:t>Spelling Checker là công cụ để kiểm tra chính tả và giúp bạn sửa các loại lỗi phổ biến đối với văn bản trong slide; tuy nhiên, bạn vẫn cần phải đọc kỹ bài trình chiếu để đảm bảo đã sử dụng đúng chính tả, ngữ pháp, trọng âm và âm điệu. </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11</a:t>
            </a:fld>
            <a:endParaRPr lang="en-US"/>
          </a:p>
        </p:txBody>
      </p:sp>
      <p:pic>
        <p:nvPicPr>
          <p:cNvPr id="10" name="Picture 9">
            <a:extLst>
              <a:ext uri="{FF2B5EF4-FFF2-40B4-BE49-F238E27FC236}">
                <a16:creationId xmlns:a16="http://schemas.microsoft.com/office/drawing/2014/main" id="{827B8642-6CBF-47FF-9158-7402B1ECFC05}"/>
              </a:ext>
            </a:extLst>
          </p:cNvPr>
          <p:cNvPicPr/>
          <p:nvPr/>
        </p:nvPicPr>
        <p:blipFill>
          <a:blip r:embed="rId3"/>
          <a:stretch>
            <a:fillRect/>
          </a:stretch>
        </p:blipFill>
        <p:spPr>
          <a:xfrm>
            <a:off x="609600" y="3470275"/>
            <a:ext cx="7010400" cy="1157996"/>
          </a:xfrm>
          <a:prstGeom prst="rect">
            <a:avLst/>
          </a:prstGeom>
        </p:spPr>
      </p:pic>
      <p:pic>
        <p:nvPicPr>
          <p:cNvPr id="11" name="Picture 10">
            <a:extLst>
              <a:ext uri="{FF2B5EF4-FFF2-40B4-BE49-F238E27FC236}">
                <a16:creationId xmlns:a16="http://schemas.microsoft.com/office/drawing/2014/main" id="{EA68ABB4-6B9E-48B0-9B20-C7D879D2EB6F}"/>
              </a:ext>
            </a:extLst>
          </p:cNvPr>
          <p:cNvPicPr/>
          <p:nvPr/>
        </p:nvPicPr>
        <p:blipFill rotWithShape="1">
          <a:blip r:embed="rId4"/>
          <a:srcRect t="44283" r="55129" b="5538"/>
          <a:stretch/>
        </p:blipFill>
        <p:spPr bwMode="auto">
          <a:xfrm>
            <a:off x="6623685" y="1060278"/>
            <a:ext cx="2520315" cy="158496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DDADD408-4442-41F0-B1D8-AF673E5244BC}"/>
              </a:ext>
            </a:extLst>
          </p:cNvPr>
          <p:cNvPicPr/>
          <p:nvPr/>
        </p:nvPicPr>
        <p:blipFill>
          <a:blip r:embed="rId5"/>
          <a:stretch>
            <a:fillRect/>
          </a:stretch>
        </p:blipFill>
        <p:spPr bwMode="auto">
          <a:xfrm>
            <a:off x="7778115" y="2784231"/>
            <a:ext cx="1365885" cy="1844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1135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Sử dụng chế độ Spelling Checker</a:t>
            </a:r>
            <a:endParaRPr lang="vi-VN"/>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12</a:t>
            </a:fld>
            <a:endParaRPr lang="en-US"/>
          </a:p>
        </p:txBody>
      </p:sp>
      <p:graphicFrame>
        <p:nvGraphicFramePr>
          <p:cNvPr id="5" name="Table 4">
            <a:extLst>
              <a:ext uri="{FF2B5EF4-FFF2-40B4-BE49-F238E27FC236}">
                <a16:creationId xmlns:a16="http://schemas.microsoft.com/office/drawing/2014/main" id="{4453809A-91E9-4536-8385-DFBBEB2DDBC5}"/>
              </a:ext>
            </a:extLst>
          </p:cNvPr>
          <p:cNvGraphicFramePr>
            <a:graphicFrameLocks noGrp="1"/>
          </p:cNvGraphicFramePr>
          <p:nvPr>
            <p:extLst>
              <p:ext uri="{D42A27DB-BD31-4B8C-83A1-F6EECF244321}">
                <p14:modId xmlns:p14="http://schemas.microsoft.com/office/powerpoint/2010/main" val="2495601431"/>
              </p:ext>
            </p:extLst>
          </p:nvPr>
        </p:nvGraphicFramePr>
        <p:xfrm>
          <a:off x="457201" y="978474"/>
          <a:ext cx="8412480" cy="3629466"/>
        </p:xfrm>
        <a:graphic>
          <a:graphicData uri="http://schemas.openxmlformats.org/drawingml/2006/table">
            <a:tbl>
              <a:tblPr firstCol="1" bandRow="1">
                <a:tableStyleId>{5C22544A-7EE6-4342-B048-85BDC9FD1C3A}</a:tableStyleId>
              </a:tblPr>
              <a:tblGrid>
                <a:gridCol w="1715096">
                  <a:extLst>
                    <a:ext uri="{9D8B030D-6E8A-4147-A177-3AD203B41FA5}">
                      <a16:colId xmlns:a16="http://schemas.microsoft.com/office/drawing/2014/main" val="4128329785"/>
                    </a:ext>
                  </a:extLst>
                </a:gridCol>
                <a:gridCol w="6697384">
                  <a:extLst>
                    <a:ext uri="{9D8B030D-6E8A-4147-A177-3AD203B41FA5}">
                      <a16:colId xmlns:a16="http://schemas.microsoft.com/office/drawing/2014/main" val="160411463"/>
                    </a:ext>
                  </a:extLst>
                </a:gridCol>
              </a:tblGrid>
              <a:tr h="663804">
                <a:tc>
                  <a:txBody>
                    <a:bodyPr/>
                    <a:lstStyle/>
                    <a:p>
                      <a:pPr marL="0" lvl="0" indent="0" algn="l">
                        <a:lnSpc>
                          <a:spcPct val="107000"/>
                        </a:lnSpc>
                        <a:spcBef>
                          <a:spcPts val="600"/>
                        </a:spcBef>
                        <a:spcAft>
                          <a:spcPts val="600"/>
                        </a:spcAft>
                        <a:buFont typeface="Wingdings" panose="05000000000000000000" pitchFamily="2" charset="2"/>
                        <a:buNone/>
                        <a:tabLst>
                          <a:tab pos="457200" algn="l"/>
                        </a:tabLst>
                      </a:pPr>
                      <a:r>
                        <a:rPr lang="en-CA" sz="1400" b="1">
                          <a:effectLst/>
                        </a:rPr>
                        <a:t>Unknown word</a:t>
                      </a:r>
                      <a:endParaRPr lang="en-US" sz="1400" b="1">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400">
                          <a:effectLst/>
                        </a:rPr>
                        <a:t>Hiển thị từ sai chính tả mà không có lựa chọn nào để thay đổi. Bạn có thể chọn Change để thay đổi văn bản trong slide; hoặc chọn Add; hoặc Ignore từ chưa biết.</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4186956867"/>
                  </a:ext>
                </a:extLst>
              </a:tr>
              <a:tr h="324220">
                <a:tc>
                  <a:txBody>
                    <a:bodyPr/>
                    <a:lstStyle/>
                    <a:p>
                      <a:pPr marL="0" lvl="0" indent="0" algn="l">
                        <a:lnSpc>
                          <a:spcPct val="107000"/>
                        </a:lnSpc>
                        <a:spcBef>
                          <a:spcPts val="600"/>
                        </a:spcBef>
                        <a:spcAft>
                          <a:spcPts val="600"/>
                        </a:spcAft>
                        <a:buFont typeface="Wingdings" panose="05000000000000000000" pitchFamily="2" charset="2"/>
                        <a:buNone/>
                        <a:tabLst>
                          <a:tab pos="457200" algn="l"/>
                        </a:tabLst>
                      </a:pPr>
                      <a:r>
                        <a:rPr lang="en-CA" sz="1400" b="1">
                          <a:effectLst/>
                        </a:rPr>
                        <a:t>Ignore</a:t>
                      </a:r>
                      <a:endParaRPr lang="en-US" sz="1400" b="1">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400">
                          <a:effectLst/>
                        </a:rPr>
                        <a:t>Giữ nguyên từ này.</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4230203122"/>
                  </a:ext>
                </a:extLst>
              </a:tr>
              <a:tr h="324220">
                <a:tc>
                  <a:txBody>
                    <a:bodyPr/>
                    <a:lstStyle/>
                    <a:p>
                      <a:pPr marL="0" lvl="0" indent="0" algn="l">
                        <a:lnSpc>
                          <a:spcPct val="107000"/>
                        </a:lnSpc>
                        <a:spcBef>
                          <a:spcPts val="600"/>
                        </a:spcBef>
                        <a:spcAft>
                          <a:spcPts val="600"/>
                        </a:spcAft>
                        <a:buFont typeface="Wingdings" panose="05000000000000000000" pitchFamily="2" charset="2"/>
                        <a:buNone/>
                        <a:tabLst>
                          <a:tab pos="457200" algn="l"/>
                        </a:tabLst>
                      </a:pPr>
                      <a:r>
                        <a:rPr lang="en-CA" sz="1400" b="1">
                          <a:effectLst/>
                        </a:rPr>
                        <a:t>Ignore All</a:t>
                      </a:r>
                      <a:endParaRPr lang="en-US" sz="1400" b="1">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400">
                          <a:effectLst/>
                        </a:rPr>
                        <a:t>Giữ nguyên tất cả các lần xuất hiện của từ này.</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2749098373"/>
                  </a:ext>
                </a:extLst>
              </a:tr>
              <a:tr h="664334">
                <a:tc>
                  <a:txBody>
                    <a:bodyPr/>
                    <a:lstStyle/>
                    <a:p>
                      <a:pPr marL="0" lvl="0" indent="0" algn="l">
                        <a:lnSpc>
                          <a:spcPct val="107000"/>
                        </a:lnSpc>
                        <a:spcBef>
                          <a:spcPts val="600"/>
                        </a:spcBef>
                        <a:spcAft>
                          <a:spcPts val="600"/>
                        </a:spcAft>
                        <a:buFont typeface="Wingdings" panose="05000000000000000000" pitchFamily="2" charset="2"/>
                        <a:buNone/>
                        <a:tabLst>
                          <a:tab pos="457200" algn="l"/>
                        </a:tabLst>
                      </a:pPr>
                      <a:r>
                        <a:rPr lang="en-CA" sz="1400" b="1">
                          <a:effectLst/>
                        </a:rPr>
                        <a:t>Add</a:t>
                      </a:r>
                      <a:endParaRPr lang="en-US" sz="1400" b="1">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400">
                          <a:effectLst/>
                        </a:rPr>
                        <a:t>Thêm từ sai chính tả vào từ điển để nó không còn bị cảnh báo là sai chính tả. Bạn có thể thêm tên người hay thuật ngữ được sử dụng trong một ngành cụ thể vào từ điển.</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3451782892"/>
                  </a:ext>
                </a:extLst>
              </a:tr>
              <a:tr h="324220">
                <a:tc>
                  <a:txBody>
                    <a:bodyPr/>
                    <a:lstStyle/>
                    <a:p>
                      <a:pPr marL="0" lvl="0" indent="0" algn="l">
                        <a:lnSpc>
                          <a:spcPct val="107000"/>
                        </a:lnSpc>
                        <a:spcBef>
                          <a:spcPts val="600"/>
                        </a:spcBef>
                        <a:spcAft>
                          <a:spcPts val="600"/>
                        </a:spcAft>
                        <a:buFont typeface="Wingdings" panose="05000000000000000000" pitchFamily="2" charset="2"/>
                        <a:buNone/>
                        <a:tabLst>
                          <a:tab pos="457200" algn="l"/>
                        </a:tabLst>
                      </a:pPr>
                      <a:r>
                        <a:rPr lang="en-CA" sz="1400" b="1">
                          <a:effectLst/>
                        </a:rPr>
                        <a:t>Change</a:t>
                      </a:r>
                      <a:endParaRPr lang="en-US" sz="1400" b="1">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400">
                          <a:effectLst/>
                        </a:rPr>
                        <a:t>Thay thế từ sai chính tả bằng từ được chọn trong danh sách gợi ý.</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3429622650"/>
                  </a:ext>
                </a:extLst>
              </a:tr>
              <a:tr h="664334">
                <a:tc>
                  <a:txBody>
                    <a:bodyPr/>
                    <a:lstStyle/>
                    <a:p>
                      <a:pPr marL="0" lvl="0" indent="0" algn="l">
                        <a:lnSpc>
                          <a:spcPct val="107000"/>
                        </a:lnSpc>
                        <a:spcBef>
                          <a:spcPts val="600"/>
                        </a:spcBef>
                        <a:spcAft>
                          <a:spcPts val="600"/>
                        </a:spcAft>
                        <a:buFont typeface="Wingdings" panose="05000000000000000000" pitchFamily="2" charset="2"/>
                        <a:buNone/>
                        <a:tabLst>
                          <a:tab pos="457200" algn="l"/>
                        </a:tabLst>
                      </a:pPr>
                      <a:r>
                        <a:rPr lang="en-CA" sz="1400" b="1">
                          <a:effectLst/>
                        </a:rPr>
                        <a:t>Change All</a:t>
                      </a:r>
                      <a:endParaRPr lang="en-US" sz="1400" b="1">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400">
                          <a:effectLst/>
                        </a:rPr>
                        <a:t>Thay thế tất cả các lần xuất hiện của từ sai chính tả bằng từ được chọn trong danh sách gợi ý.</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422200017"/>
                  </a:ext>
                </a:extLst>
              </a:tr>
              <a:tr h="664334">
                <a:tc>
                  <a:txBody>
                    <a:bodyPr/>
                    <a:lstStyle/>
                    <a:p>
                      <a:pPr marL="0" lvl="0" indent="0" algn="l">
                        <a:lnSpc>
                          <a:spcPct val="107000"/>
                        </a:lnSpc>
                        <a:spcBef>
                          <a:spcPts val="600"/>
                        </a:spcBef>
                        <a:spcAft>
                          <a:spcPts val="600"/>
                        </a:spcAft>
                        <a:buFont typeface="Wingdings" panose="05000000000000000000" pitchFamily="2" charset="2"/>
                        <a:buNone/>
                        <a:tabLst>
                          <a:tab pos="457200" algn="l"/>
                        </a:tabLst>
                      </a:pPr>
                      <a:r>
                        <a:rPr lang="en-CA" sz="1400" b="1">
                          <a:effectLst/>
                        </a:rPr>
                        <a:t>Resume</a:t>
                      </a:r>
                      <a:endParaRPr lang="en-US" sz="1400" b="1">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400">
                          <a:effectLst/>
                        </a:rPr>
                        <a:t>Khi bạn thay đổi văn bản trong slide, tính năng kiểm tra chính tả bị tạm dừng. Nhấp vào Resume để chọn lại vị trí vừa di chuyển.</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1649607903"/>
                  </a:ext>
                </a:extLst>
              </a:tr>
            </a:tbl>
          </a:graphicData>
        </a:graphic>
      </p:graphicFrame>
    </p:spTree>
    <p:extLst>
      <p:ext uri="{BB962C8B-B14F-4D97-AF65-F5344CB8AC3E}">
        <p14:creationId xmlns:p14="http://schemas.microsoft.com/office/powerpoint/2010/main" val="277676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298788" cy="533400"/>
          </a:xfrm>
        </p:spPr>
        <p:txBody>
          <a:bodyPr/>
          <a:lstStyle/>
          <a:p>
            <a:pPr lvl="0"/>
            <a:r>
              <a:rPr lang="en-US"/>
              <a:t>Thay đổi tùy chọn mặc định trong Spelling</a:t>
            </a:r>
            <a:endParaRPr lang="vi-VN"/>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13</a:t>
            </a:fld>
            <a:endParaRPr lang="en-US"/>
          </a:p>
        </p:txBody>
      </p:sp>
      <p:pic>
        <p:nvPicPr>
          <p:cNvPr id="10" name="Picture 9">
            <a:extLst>
              <a:ext uri="{FF2B5EF4-FFF2-40B4-BE49-F238E27FC236}">
                <a16:creationId xmlns:a16="http://schemas.microsoft.com/office/drawing/2014/main" id="{50F313CE-EBBB-44E2-9CC6-42EBABEFB34D}"/>
              </a:ext>
            </a:extLst>
          </p:cNvPr>
          <p:cNvPicPr/>
          <p:nvPr/>
        </p:nvPicPr>
        <p:blipFill>
          <a:blip r:embed="rId3"/>
          <a:stretch>
            <a:fillRect/>
          </a:stretch>
        </p:blipFill>
        <p:spPr>
          <a:xfrm>
            <a:off x="2590800" y="819150"/>
            <a:ext cx="4671207" cy="3834443"/>
          </a:xfrm>
          <a:prstGeom prst="rect">
            <a:avLst/>
          </a:prstGeom>
        </p:spPr>
      </p:pic>
    </p:spTree>
    <p:extLst>
      <p:ext uri="{BB962C8B-B14F-4D97-AF65-F5344CB8AC3E}">
        <p14:creationId xmlns:p14="http://schemas.microsoft.com/office/powerpoint/2010/main" val="2883624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Sử dụng chế độ Thesarus</a:t>
            </a:r>
            <a:endParaRPr lang="vi-VN"/>
          </a:p>
        </p:txBody>
      </p:sp>
      <p:sp>
        <p:nvSpPr>
          <p:cNvPr id="12" name="Text Placeholder 11">
            <a:extLst>
              <a:ext uri="{FF2B5EF4-FFF2-40B4-BE49-F238E27FC236}">
                <a16:creationId xmlns:a16="http://schemas.microsoft.com/office/drawing/2014/main" id="{3DE77C7E-102F-47ED-8E82-6B1996B59925}"/>
              </a:ext>
            </a:extLst>
          </p:cNvPr>
          <p:cNvSpPr>
            <a:spLocks noGrp="1"/>
          </p:cNvSpPr>
          <p:nvPr>
            <p:ph type="body" sz="quarter" idx="13"/>
          </p:nvPr>
        </p:nvSpPr>
        <p:spPr>
          <a:xfrm>
            <a:off x="457200" y="1123950"/>
            <a:ext cx="5887329" cy="3429000"/>
          </a:xfrm>
        </p:spPr>
        <p:txBody>
          <a:bodyPr/>
          <a:lstStyle/>
          <a:p>
            <a:r>
              <a:rPr lang="en-US"/>
              <a:t>Chế độ Thesarus là công cụ từ điển đồng nghĩa để tra cứu các từ đồng nghĩa của nhau (các từ khác nhau có cùng nghĩa) và các từ trái nghĩa (các từ có nghĩa ngược lại).</a:t>
            </a:r>
          </a:p>
          <a:p>
            <a:r>
              <a:rPr lang="en-US"/>
              <a:t>Thao tác</a:t>
            </a:r>
          </a:p>
          <a:p>
            <a:pPr lvl="1">
              <a:buFont typeface="Courier New" panose="02070309020205020404" pitchFamily="49" charset="0"/>
              <a:buChar char="o"/>
            </a:pPr>
            <a:r>
              <a:rPr lang="en-US"/>
              <a:t>Truy cập từ điển đồng nghĩa</a:t>
            </a:r>
          </a:p>
          <a:p>
            <a:pPr lvl="1">
              <a:buFont typeface="Courier New" panose="02070309020205020404" pitchFamily="49" charset="0"/>
              <a:buChar char="o"/>
            </a:pPr>
            <a:r>
              <a:rPr lang="en-US"/>
              <a:t>Tìm kiếm thêm từ ở danh sách kết quả</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14</a:t>
            </a:fld>
            <a:endParaRPr lang="en-US"/>
          </a:p>
        </p:txBody>
      </p:sp>
      <p:pic>
        <p:nvPicPr>
          <p:cNvPr id="11" name="Picture 10">
            <a:extLst>
              <a:ext uri="{FF2B5EF4-FFF2-40B4-BE49-F238E27FC236}">
                <a16:creationId xmlns:a16="http://schemas.microsoft.com/office/drawing/2014/main" id="{1CAFFD5B-5E5B-49E8-AAFB-54B39FEC9E38}"/>
              </a:ext>
            </a:extLst>
          </p:cNvPr>
          <p:cNvPicPr/>
          <p:nvPr/>
        </p:nvPicPr>
        <p:blipFill>
          <a:blip r:embed="rId3">
            <a:extLst>
              <a:ext uri="{28A0092B-C50C-407E-A947-70E740481C1C}">
                <a14:useLocalDpi xmlns:a14="http://schemas.microsoft.com/office/drawing/2010/main" val="0"/>
              </a:ext>
            </a:extLst>
          </a:blip>
          <a:stretch>
            <a:fillRect/>
          </a:stretch>
        </p:blipFill>
        <p:spPr>
          <a:xfrm>
            <a:off x="6553200" y="819150"/>
            <a:ext cx="2133600" cy="3488426"/>
          </a:xfrm>
          <a:prstGeom prst="rect">
            <a:avLst/>
          </a:prstGeom>
        </p:spPr>
      </p:pic>
    </p:spTree>
    <p:extLst>
      <p:ext uri="{BB962C8B-B14F-4D97-AF65-F5344CB8AC3E}">
        <p14:creationId xmlns:p14="http://schemas.microsoft.com/office/powerpoint/2010/main" val="1501567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Sử dụng Smart Lookup</a:t>
            </a:r>
            <a:endParaRPr lang="vi-VN"/>
          </a:p>
        </p:txBody>
      </p:sp>
      <p:sp>
        <p:nvSpPr>
          <p:cNvPr id="12" name="Text Placeholder 11">
            <a:extLst>
              <a:ext uri="{FF2B5EF4-FFF2-40B4-BE49-F238E27FC236}">
                <a16:creationId xmlns:a16="http://schemas.microsoft.com/office/drawing/2014/main" id="{3DE77C7E-102F-47ED-8E82-6B1996B59925}"/>
              </a:ext>
            </a:extLst>
          </p:cNvPr>
          <p:cNvSpPr>
            <a:spLocks noGrp="1"/>
          </p:cNvSpPr>
          <p:nvPr>
            <p:ph type="body" sz="quarter" idx="13"/>
          </p:nvPr>
        </p:nvSpPr>
        <p:spPr>
          <a:xfrm>
            <a:off x="457200" y="1123950"/>
            <a:ext cx="5887329" cy="3429000"/>
          </a:xfrm>
        </p:spPr>
        <p:txBody>
          <a:bodyPr/>
          <a:lstStyle/>
          <a:p>
            <a:r>
              <a:rPr lang="en-US"/>
              <a:t>Tính năng Smart Lookup sẽ tự động tìm thông tin trên Web bằng công cụ tìm kiếm Bing mà không cần phải tìm kiếm thông qua trình duyệt Internet. </a:t>
            </a:r>
          </a:p>
          <a:p>
            <a:r>
              <a:rPr lang="en-US"/>
              <a:t>Smart Lookup sử dụng từ hoặc cụm từ đã chọn và nội dung xung quanh để cung cấp kết quả theo ngữ cảnh.</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15</a:t>
            </a:fld>
            <a:endParaRPr lang="en-US"/>
          </a:p>
        </p:txBody>
      </p:sp>
      <p:pic>
        <p:nvPicPr>
          <p:cNvPr id="10" name="Picture 9">
            <a:extLst>
              <a:ext uri="{FF2B5EF4-FFF2-40B4-BE49-F238E27FC236}">
                <a16:creationId xmlns:a16="http://schemas.microsoft.com/office/drawing/2014/main" id="{99647423-1DE0-4121-A05A-E4430445CCF8}"/>
              </a:ext>
            </a:extLst>
          </p:cNvPr>
          <p:cNvPicPr/>
          <p:nvPr/>
        </p:nvPicPr>
        <p:blipFill>
          <a:blip r:embed="rId3">
            <a:extLst>
              <a:ext uri="{28A0092B-C50C-407E-A947-70E740481C1C}">
                <a14:useLocalDpi xmlns:a14="http://schemas.microsoft.com/office/drawing/2010/main" val="0"/>
              </a:ext>
            </a:extLst>
          </a:blip>
          <a:stretch>
            <a:fillRect/>
          </a:stretch>
        </p:blipFill>
        <p:spPr>
          <a:xfrm>
            <a:off x="6381789" y="28575"/>
            <a:ext cx="779791" cy="1304466"/>
          </a:xfrm>
          <a:prstGeom prst="rect">
            <a:avLst/>
          </a:prstGeom>
        </p:spPr>
      </p:pic>
      <p:pic>
        <p:nvPicPr>
          <p:cNvPr id="15" name="Picture 14">
            <a:extLst>
              <a:ext uri="{FF2B5EF4-FFF2-40B4-BE49-F238E27FC236}">
                <a16:creationId xmlns:a16="http://schemas.microsoft.com/office/drawing/2014/main" id="{3F49D82A-D620-48FB-9DE0-C5D3BD7E6F47}"/>
              </a:ext>
            </a:extLst>
          </p:cNvPr>
          <p:cNvPicPr/>
          <p:nvPr/>
        </p:nvPicPr>
        <p:blipFill>
          <a:blip r:embed="rId4"/>
          <a:stretch>
            <a:fillRect/>
          </a:stretch>
        </p:blipFill>
        <p:spPr>
          <a:xfrm>
            <a:off x="6381789" y="1434640"/>
            <a:ext cx="2305011" cy="3708860"/>
          </a:xfrm>
          <a:prstGeom prst="rect">
            <a:avLst/>
          </a:prstGeom>
        </p:spPr>
      </p:pic>
      <p:pic>
        <p:nvPicPr>
          <p:cNvPr id="13" name="Picture 12">
            <a:extLst>
              <a:ext uri="{FF2B5EF4-FFF2-40B4-BE49-F238E27FC236}">
                <a16:creationId xmlns:a16="http://schemas.microsoft.com/office/drawing/2014/main" id="{7BE3514A-C7EE-4A62-9072-C35073DA531A}"/>
              </a:ext>
            </a:extLst>
          </p:cNvPr>
          <p:cNvPicPr/>
          <p:nvPr/>
        </p:nvPicPr>
        <p:blipFill>
          <a:blip r:embed="rId5">
            <a:clrChange>
              <a:clrFrom>
                <a:srgbClr val="E6E6E6"/>
              </a:clrFrom>
              <a:clrTo>
                <a:srgbClr val="E6E6E6">
                  <a:alpha val="0"/>
                </a:srgbClr>
              </a:clrTo>
            </a:clrChange>
            <a:extLst>
              <a:ext uri="{28A0092B-C50C-407E-A947-70E740481C1C}">
                <a14:useLocalDpi xmlns:a14="http://schemas.microsoft.com/office/drawing/2010/main" val="0"/>
              </a:ext>
            </a:extLst>
          </a:blip>
          <a:stretch>
            <a:fillRect/>
          </a:stretch>
        </p:blipFill>
        <p:spPr>
          <a:xfrm>
            <a:off x="7620000" y="0"/>
            <a:ext cx="1459515" cy="2280492"/>
          </a:xfrm>
          <a:prstGeom prst="rect">
            <a:avLst/>
          </a:prstGeom>
        </p:spPr>
      </p:pic>
    </p:spTree>
    <p:extLst>
      <p:ext uri="{BB962C8B-B14F-4D97-AF65-F5344CB8AC3E}">
        <p14:creationId xmlns:p14="http://schemas.microsoft.com/office/powerpoint/2010/main" val="2007687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Sử dụng Smart Lookup</a:t>
            </a:r>
            <a:endParaRPr lang="vi-VN"/>
          </a:p>
        </p:txBody>
      </p:sp>
      <p:sp>
        <p:nvSpPr>
          <p:cNvPr id="12" name="Text Placeholder 11">
            <a:extLst>
              <a:ext uri="{FF2B5EF4-FFF2-40B4-BE49-F238E27FC236}">
                <a16:creationId xmlns:a16="http://schemas.microsoft.com/office/drawing/2014/main" id="{3DE77C7E-102F-47ED-8E82-6B1996B59925}"/>
              </a:ext>
            </a:extLst>
          </p:cNvPr>
          <p:cNvSpPr>
            <a:spLocks noGrp="1"/>
          </p:cNvSpPr>
          <p:nvPr>
            <p:ph type="body" sz="quarter" idx="13"/>
          </p:nvPr>
        </p:nvSpPr>
        <p:spPr>
          <a:xfrm>
            <a:off x="457200" y="969484"/>
            <a:ext cx="5887329" cy="3583466"/>
          </a:xfrm>
        </p:spPr>
        <p:txBody>
          <a:bodyPr/>
          <a:lstStyle/>
          <a:p>
            <a:r>
              <a:rPr lang="en-US"/>
              <a:t>Microsoft sẽ hiển thị cảnh báo về quyền riêng tư khi sử dụng nội dung của bạn. </a:t>
            </a:r>
          </a:p>
          <a:p>
            <a:r>
              <a:rPr lang="en-US"/>
              <a:t>Bạn phải nhấp vào nút “Got It” để kích hoạt tính năng Smart Lookup. </a:t>
            </a:r>
          </a:p>
          <a:p>
            <a:r>
              <a:rPr lang="en-US"/>
              <a:t>Sau khi được kích hoạt, tính năng Smart Lookup sẽ được kích hoạt cho tất cả các ứng dụng trong bộ Microsoft Office 2016.</a:t>
            </a:r>
          </a:p>
          <a:p>
            <a:r>
              <a:rPr lang="en-US"/>
              <a:t>Smart Lookup cho phép sao chép và dán thông tin, hình ảnh được hiển thị vào slide. </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16</a:t>
            </a:fld>
            <a:endParaRPr lang="en-US"/>
          </a:p>
        </p:txBody>
      </p:sp>
      <p:pic>
        <p:nvPicPr>
          <p:cNvPr id="10" name="Picture 9">
            <a:extLst>
              <a:ext uri="{FF2B5EF4-FFF2-40B4-BE49-F238E27FC236}">
                <a16:creationId xmlns:a16="http://schemas.microsoft.com/office/drawing/2014/main" id="{99647423-1DE0-4121-A05A-E4430445CCF8}"/>
              </a:ext>
            </a:extLst>
          </p:cNvPr>
          <p:cNvPicPr/>
          <p:nvPr/>
        </p:nvPicPr>
        <p:blipFill>
          <a:blip r:embed="rId3">
            <a:extLst>
              <a:ext uri="{28A0092B-C50C-407E-A947-70E740481C1C}">
                <a14:useLocalDpi xmlns:a14="http://schemas.microsoft.com/office/drawing/2010/main" val="0"/>
              </a:ext>
            </a:extLst>
          </a:blip>
          <a:stretch>
            <a:fillRect/>
          </a:stretch>
        </p:blipFill>
        <p:spPr>
          <a:xfrm>
            <a:off x="7620000" y="285750"/>
            <a:ext cx="514350" cy="860425"/>
          </a:xfrm>
          <a:prstGeom prst="rect">
            <a:avLst/>
          </a:prstGeom>
        </p:spPr>
      </p:pic>
      <p:pic>
        <p:nvPicPr>
          <p:cNvPr id="13" name="Picture 12">
            <a:extLst>
              <a:ext uri="{FF2B5EF4-FFF2-40B4-BE49-F238E27FC236}">
                <a16:creationId xmlns:a16="http://schemas.microsoft.com/office/drawing/2014/main" id="{7BE3514A-C7EE-4A62-9072-C35073DA531A}"/>
              </a:ext>
            </a:extLst>
          </p:cNvPr>
          <p:cNvPicPr/>
          <p:nvPr/>
        </p:nvPicPr>
        <p:blipFill>
          <a:blip r:embed="rId4">
            <a:extLst>
              <a:ext uri="{28A0092B-C50C-407E-A947-70E740481C1C}">
                <a14:useLocalDpi xmlns:a14="http://schemas.microsoft.com/office/drawing/2010/main" val="0"/>
              </a:ext>
            </a:extLst>
          </a:blip>
          <a:stretch>
            <a:fillRect/>
          </a:stretch>
        </p:blipFill>
        <p:spPr>
          <a:xfrm>
            <a:off x="7098763" y="1166812"/>
            <a:ext cx="1798320" cy="2809875"/>
          </a:xfrm>
          <a:prstGeom prst="rect">
            <a:avLst/>
          </a:prstGeom>
        </p:spPr>
      </p:pic>
      <p:pic>
        <p:nvPicPr>
          <p:cNvPr id="14" name="Picture 13">
            <a:extLst>
              <a:ext uri="{FF2B5EF4-FFF2-40B4-BE49-F238E27FC236}">
                <a16:creationId xmlns:a16="http://schemas.microsoft.com/office/drawing/2014/main" id="{92984B33-DC89-4453-9CB9-CF79669B852E}"/>
              </a:ext>
            </a:extLst>
          </p:cNvPr>
          <p:cNvPicPr/>
          <p:nvPr/>
        </p:nvPicPr>
        <p:blipFill>
          <a:blip r:embed="rId5"/>
          <a:stretch>
            <a:fillRect/>
          </a:stretch>
        </p:blipFill>
        <p:spPr>
          <a:xfrm>
            <a:off x="6701790" y="294482"/>
            <a:ext cx="2865120" cy="4610100"/>
          </a:xfrm>
          <a:prstGeom prst="rect">
            <a:avLst/>
          </a:prstGeom>
        </p:spPr>
      </p:pic>
    </p:spTree>
    <p:extLst>
      <p:ext uri="{BB962C8B-B14F-4D97-AF65-F5344CB8AC3E}">
        <p14:creationId xmlns:p14="http://schemas.microsoft.com/office/powerpoint/2010/main" val="3019753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Cắt, Sao chép, và Dán văn bản</a:t>
            </a:r>
            <a:endParaRPr lang="vi-VN"/>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17</a:t>
            </a:fld>
            <a:endParaRPr lang="en-US"/>
          </a:p>
        </p:txBody>
      </p:sp>
      <p:sp>
        <p:nvSpPr>
          <p:cNvPr id="3" name="Text Placeholder 2">
            <a:extLst>
              <a:ext uri="{FF2B5EF4-FFF2-40B4-BE49-F238E27FC236}">
                <a16:creationId xmlns:a16="http://schemas.microsoft.com/office/drawing/2014/main" id="{081D4E4A-7A8F-484B-B42F-448691ACBDC3}"/>
              </a:ext>
            </a:extLst>
          </p:cNvPr>
          <p:cNvSpPr>
            <a:spLocks noGrp="1"/>
          </p:cNvSpPr>
          <p:nvPr>
            <p:ph type="body" sz="quarter" idx="13"/>
          </p:nvPr>
        </p:nvSpPr>
        <p:spPr/>
        <p:txBody>
          <a:bodyPr/>
          <a:lstStyle/>
          <a:p>
            <a:pPr>
              <a:buFont typeface="Wingdings" panose="05000000000000000000" pitchFamily="2" charset="2"/>
              <a:buChar char="v"/>
            </a:pPr>
            <a:r>
              <a:rPr lang="es-MX"/>
              <a:t>Thao tác:</a:t>
            </a:r>
          </a:p>
          <a:p>
            <a:pPr lvl="1"/>
            <a:r>
              <a:rPr lang="es-MX"/>
              <a:t>Cắt văn bản:</a:t>
            </a:r>
            <a:endParaRPr lang="en-US"/>
          </a:p>
          <a:p>
            <a:pPr lvl="1"/>
            <a:r>
              <a:rPr lang="es-MX"/>
              <a:t>Sao chép văn bản:</a:t>
            </a:r>
            <a:endParaRPr lang="en-US"/>
          </a:p>
          <a:p>
            <a:pPr lvl="1"/>
            <a:r>
              <a:rPr lang="es-MX"/>
              <a:t>Dán văn bản:</a:t>
            </a:r>
            <a:endParaRPr lang="en-US"/>
          </a:p>
        </p:txBody>
      </p:sp>
    </p:spTree>
    <p:extLst>
      <p:ext uri="{BB962C8B-B14F-4D97-AF65-F5344CB8AC3E}">
        <p14:creationId xmlns:p14="http://schemas.microsoft.com/office/powerpoint/2010/main" val="1447491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Cắt, Sao chép, và Dán văn bản</a:t>
            </a:r>
            <a:endParaRPr lang="vi-VN"/>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18</a:t>
            </a:fld>
            <a:endParaRPr lang="en-US"/>
          </a:p>
        </p:txBody>
      </p:sp>
      <p:sp>
        <p:nvSpPr>
          <p:cNvPr id="3" name="Text Placeholder 2">
            <a:extLst>
              <a:ext uri="{FF2B5EF4-FFF2-40B4-BE49-F238E27FC236}">
                <a16:creationId xmlns:a16="http://schemas.microsoft.com/office/drawing/2014/main" id="{081D4E4A-7A8F-484B-B42F-448691ACBDC3}"/>
              </a:ext>
            </a:extLst>
          </p:cNvPr>
          <p:cNvSpPr>
            <a:spLocks noGrp="1"/>
          </p:cNvSpPr>
          <p:nvPr>
            <p:ph type="body" sz="quarter" idx="13"/>
          </p:nvPr>
        </p:nvSpPr>
        <p:spPr>
          <a:xfrm>
            <a:off x="291193" y="857250"/>
            <a:ext cx="6096000" cy="3429000"/>
          </a:xfrm>
        </p:spPr>
        <p:txBody>
          <a:bodyPr/>
          <a:lstStyle/>
          <a:p>
            <a:r>
              <a:rPr lang="en-US"/>
              <a:t>Paste Options sẽ xuất hiện ở dưới cùng bên phải của nội dung đã dán. </a:t>
            </a:r>
          </a:p>
          <a:p>
            <a:r>
              <a:rPr lang="en-US"/>
              <a:t>Nhấp vào mũi tên để hiển thị các tùy chọn Paste có sẵn. </a:t>
            </a:r>
          </a:p>
          <a:p>
            <a:r>
              <a:rPr lang="en-US"/>
              <a:t>Trỏ chuột vào một tùy chọn để xem trước cách nội dung được dán sẽ xuất hiện. (Live preview)</a:t>
            </a:r>
          </a:p>
          <a:p>
            <a:r>
              <a:rPr lang="en-US"/>
              <a:t>Số lượng và loại tùy chọn khác nhau dựa trên dạng nội dung được dán (ví dụ: văn bản hoặc hình ảnh). </a:t>
            </a:r>
          </a:p>
        </p:txBody>
      </p:sp>
      <p:pic>
        <p:nvPicPr>
          <p:cNvPr id="10" name="Picture 9">
            <a:extLst>
              <a:ext uri="{FF2B5EF4-FFF2-40B4-BE49-F238E27FC236}">
                <a16:creationId xmlns:a16="http://schemas.microsoft.com/office/drawing/2014/main" id="{C6BF661F-409B-41DF-9B8F-65DF3FAA5BE1}"/>
              </a:ext>
            </a:extLst>
          </p:cNvPr>
          <p:cNvPicPr/>
          <p:nvPr/>
        </p:nvPicPr>
        <p:blipFill>
          <a:blip r:embed="rId3"/>
          <a:stretch>
            <a:fillRect/>
          </a:stretch>
        </p:blipFill>
        <p:spPr bwMode="auto">
          <a:xfrm>
            <a:off x="6387193" y="802330"/>
            <a:ext cx="1736271" cy="1100442"/>
          </a:xfrm>
          <a:prstGeom prst="rect">
            <a:avLst/>
          </a:prstGeom>
          <a:noFill/>
          <a:ln>
            <a:noFill/>
          </a:ln>
        </p:spPr>
      </p:pic>
      <p:pic>
        <p:nvPicPr>
          <p:cNvPr id="4" name="Picture 3">
            <a:extLst>
              <a:ext uri="{FF2B5EF4-FFF2-40B4-BE49-F238E27FC236}">
                <a16:creationId xmlns:a16="http://schemas.microsoft.com/office/drawing/2014/main" id="{901E79AB-30D9-416C-B48A-453DBF7FC8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1409" y="3555089"/>
            <a:ext cx="2377181" cy="1400562"/>
          </a:xfrm>
          <a:prstGeom prst="rect">
            <a:avLst/>
          </a:prstGeom>
        </p:spPr>
      </p:pic>
      <p:pic>
        <p:nvPicPr>
          <p:cNvPr id="5" name="Picture 4">
            <a:extLst>
              <a:ext uri="{FF2B5EF4-FFF2-40B4-BE49-F238E27FC236}">
                <a16:creationId xmlns:a16="http://schemas.microsoft.com/office/drawing/2014/main" id="{39397984-59FC-4BD6-93BC-A3AF45FE1A6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87193" y="1969866"/>
            <a:ext cx="2351315" cy="1498973"/>
          </a:xfrm>
          <a:prstGeom prst="rect">
            <a:avLst/>
          </a:prstGeom>
        </p:spPr>
      </p:pic>
    </p:spTree>
    <p:extLst>
      <p:ext uri="{BB962C8B-B14F-4D97-AF65-F5344CB8AC3E}">
        <p14:creationId xmlns:p14="http://schemas.microsoft.com/office/powerpoint/2010/main" val="31644189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Cắt, Sao chép, và Dán văn bản</a:t>
            </a:r>
            <a:endParaRPr lang="vi-VN"/>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19</a:t>
            </a:fld>
            <a:endParaRPr lang="en-US"/>
          </a:p>
        </p:txBody>
      </p:sp>
      <p:graphicFrame>
        <p:nvGraphicFramePr>
          <p:cNvPr id="11" name="Table 10">
            <a:extLst>
              <a:ext uri="{FF2B5EF4-FFF2-40B4-BE49-F238E27FC236}">
                <a16:creationId xmlns:a16="http://schemas.microsoft.com/office/drawing/2014/main" id="{49FFF7FB-F428-45AA-8E41-3A3673EC37E0}"/>
              </a:ext>
            </a:extLst>
          </p:cNvPr>
          <p:cNvGraphicFramePr>
            <a:graphicFrameLocks noGrp="1"/>
          </p:cNvGraphicFramePr>
          <p:nvPr>
            <p:extLst>
              <p:ext uri="{D42A27DB-BD31-4B8C-83A1-F6EECF244321}">
                <p14:modId xmlns:p14="http://schemas.microsoft.com/office/powerpoint/2010/main" val="2431690728"/>
              </p:ext>
            </p:extLst>
          </p:nvPr>
        </p:nvGraphicFramePr>
        <p:xfrm>
          <a:off x="725714" y="1596570"/>
          <a:ext cx="7961086" cy="3062516"/>
        </p:xfrm>
        <a:graphic>
          <a:graphicData uri="http://schemas.openxmlformats.org/drawingml/2006/table">
            <a:tbl>
              <a:tblPr firstRow="1" firstCol="1" bandRow="1">
                <a:tableStyleId>{5C22544A-7EE6-4342-B048-85BDC9FD1C3A}</a:tableStyleId>
              </a:tblPr>
              <a:tblGrid>
                <a:gridCol w="2525486">
                  <a:extLst>
                    <a:ext uri="{9D8B030D-6E8A-4147-A177-3AD203B41FA5}">
                      <a16:colId xmlns:a16="http://schemas.microsoft.com/office/drawing/2014/main" val="2177518033"/>
                    </a:ext>
                  </a:extLst>
                </a:gridCol>
                <a:gridCol w="5435600">
                  <a:extLst>
                    <a:ext uri="{9D8B030D-6E8A-4147-A177-3AD203B41FA5}">
                      <a16:colId xmlns:a16="http://schemas.microsoft.com/office/drawing/2014/main" val="1948554203"/>
                    </a:ext>
                  </a:extLst>
                </a:gridCol>
              </a:tblGrid>
              <a:tr h="764690">
                <a:tc>
                  <a:txBody>
                    <a:bodyPr/>
                    <a:lstStyle/>
                    <a:p>
                      <a:pPr marL="0" lvl="0" indent="0" algn="l">
                        <a:lnSpc>
                          <a:spcPct val="100000"/>
                        </a:lnSpc>
                        <a:spcBef>
                          <a:spcPts val="600"/>
                        </a:spcBef>
                        <a:spcAft>
                          <a:spcPts val="600"/>
                        </a:spcAft>
                        <a:buFontTx/>
                        <a:buNone/>
                      </a:pPr>
                      <a:r>
                        <a:rPr lang="en-CA" sz="1600">
                          <a:effectLst/>
                        </a:rPr>
                        <a:t>Use Destination Theme (H)</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gn="l">
                        <a:lnSpc>
                          <a:spcPct val="100000"/>
                        </a:lnSpc>
                        <a:spcBef>
                          <a:spcPts val="600"/>
                        </a:spcBef>
                        <a:spcAft>
                          <a:spcPts val="600"/>
                        </a:spcAft>
                        <a:buFontTx/>
                        <a:buNone/>
                      </a:pPr>
                      <a:r>
                        <a:rPr lang="en-CA" sz="1600">
                          <a:effectLst/>
                        </a:rPr>
                        <a:t>Áp dụng định dạng đoạn văn bản và văn bản ở vị trí đích đến cho văn bản đã dán.</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1710477226"/>
                  </a:ext>
                </a:extLst>
              </a:tr>
              <a:tr h="765942">
                <a:tc>
                  <a:txBody>
                    <a:bodyPr/>
                    <a:lstStyle/>
                    <a:p>
                      <a:pPr marL="0" lvl="0" indent="0" algn="l">
                        <a:lnSpc>
                          <a:spcPct val="100000"/>
                        </a:lnSpc>
                        <a:spcBef>
                          <a:spcPts val="600"/>
                        </a:spcBef>
                        <a:spcAft>
                          <a:spcPts val="600"/>
                        </a:spcAft>
                        <a:buFontTx/>
                        <a:buNone/>
                      </a:pPr>
                      <a:r>
                        <a:rPr lang="en-CA" sz="1600">
                          <a:effectLst/>
                        </a:rPr>
                        <a:t>Keep Source Formatting (K)</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gn="l">
                        <a:lnSpc>
                          <a:spcPct val="100000"/>
                        </a:lnSpc>
                        <a:spcBef>
                          <a:spcPts val="600"/>
                        </a:spcBef>
                        <a:spcAft>
                          <a:spcPts val="600"/>
                        </a:spcAft>
                        <a:buFontTx/>
                        <a:buNone/>
                      </a:pPr>
                      <a:r>
                        <a:rPr lang="en-CA" sz="1600">
                          <a:effectLst/>
                        </a:rPr>
                        <a:t>Giữ định dạng ban đầu được áp dụng cho văn bản ở vị trí nguồn.</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435357527"/>
                  </a:ext>
                </a:extLst>
              </a:tr>
              <a:tr h="765942">
                <a:tc>
                  <a:txBody>
                    <a:bodyPr/>
                    <a:lstStyle/>
                    <a:p>
                      <a:pPr marL="0" lvl="0" indent="0" algn="l">
                        <a:lnSpc>
                          <a:spcPct val="100000"/>
                        </a:lnSpc>
                        <a:spcBef>
                          <a:spcPts val="600"/>
                        </a:spcBef>
                        <a:spcAft>
                          <a:spcPts val="600"/>
                        </a:spcAft>
                        <a:buFontTx/>
                        <a:buNone/>
                      </a:pPr>
                      <a:r>
                        <a:rPr lang="en-CA" sz="1600">
                          <a:effectLst/>
                        </a:rPr>
                        <a:t>Picture (U)</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gn="l">
                        <a:lnSpc>
                          <a:spcPct val="100000"/>
                        </a:lnSpc>
                        <a:spcBef>
                          <a:spcPts val="600"/>
                        </a:spcBef>
                        <a:spcAft>
                          <a:spcPts val="600"/>
                        </a:spcAft>
                        <a:buFontTx/>
                        <a:buNone/>
                      </a:pPr>
                      <a:r>
                        <a:rPr lang="en-CA" sz="1600">
                          <a:effectLst/>
                        </a:rPr>
                        <a:t>Dán văn bản dưới dạng hình ảnh.</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3887800170"/>
                  </a:ext>
                </a:extLst>
              </a:tr>
              <a:tr h="765942">
                <a:tc>
                  <a:txBody>
                    <a:bodyPr/>
                    <a:lstStyle/>
                    <a:p>
                      <a:pPr marL="0" lvl="0" indent="0" algn="l">
                        <a:lnSpc>
                          <a:spcPct val="100000"/>
                        </a:lnSpc>
                        <a:spcBef>
                          <a:spcPts val="600"/>
                        </a:spcBef>
                        <a:spcAft>
                          <a:spcPts val="600"/>
                        </a:spcAft>
                        <a:buFontTx/>
                        <a:buNone/>
                      </a:pPr>
                      <a:r>
                        <a:rPr lang="en-CA" sz="1600">
                          <a:effectLst/>
                        </a:rPr>
                        <a:t>Keep Text Only (T)</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gn="l">
                        <a:lnSpc>
                          <a:spcPct val="100000"/>
                        </a:lnSpc>
                        <a:spcBef>
                          <a:spcPts val="600"/>
                        </a:spcBef>
                        <a:spcAft>
                          <a:spcPts val="600"/>
                        </a:spcAft>
                        <a:buFontTx/>
                        <a:buNone/>
                      </a:pPr>
                      <a:r>
                        <a:rPr lang="en-CA" sz="1600">
                          <a:effectLst/>
                        </a:rPr>
                        <a:t>Xóa mọi định dạng tồn tại ở vị trí ban đầu và chỉ dán văn bản.</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1767663751"/>
                  </a:ext>
                </a:extLst>
              </a:tr>
            </a:tbl>
          </a:graphicData>
        </a:graphic>
      </p:graphicFrame>
      <p:pic>
        <p:nvPicPr>
          <p:cNvPr id="12" name="Picture 11">
            <a:extLst>
              <a:ext uri="{FF2B5EF4-FFF2-40B4-BE49-F238E27FC236}">
                <a16:creationId xmlns:a16="http://schemas.microsoft.com/office/drawing/2014/main" id="{438CD850-49CF-4DD9-B887-F18F7C4B6DB5}"/>
              </a:ext>
            </a:extLst>
          </p:cNvPr>
          <p:cNvPicPr/>
          <p:nvPr/>
        </p:nvPicPr>
        <p:blipFill>
          <a:blip r:embed="rId3"/>
          <a:stretch>
            <a:fillRect/>
          </a:stretch>
        </p:blipFill>
        <p:spPr bwMode="auto">
          <a:xfrm>
            <a:off x="6950529" y="442039"/>
            <a:ext cx="1736271" cy="1100442"/>
          </a:xfrm>
          <a:prstGeom prst="rect">
            <a:avLst/>
          </a:prstGeom>
          <a:noFill/>
          <a:ln>
            <a:noFill/>
          </a:ln>
        </p:spPr>
      </p:pic>
    </p:spTree>
    <p:extLst>
      <p:ext uri="{BB962C8B-B14F-4D97-AF65-F5344CB8AC3E}">
        <p14:creationId xmlns:p14="http://schemas.microsoft.com/office/powerpoint/2010/main" val="2973634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Hướng</a:t>
            </a:r>
            <a:r>
              <a:rPr lang="en-US" dirty="0"/>
              <a:t> </a:t>
            </a:r>
            <a:r>
              <a:rPr lang="en-US" dirty="0" err="1"/>
              <a:t>dẫn</a:t>
            </a:r>
            <a:r>
              <a:rPr lang="en-US" dirty="0"/>
              <a:t> </a:t>
            </a:r>
            <a:r>
              <a:rPr lang="en-US" dirty="0" err="1"/>
              <a:t>sử</a:t>
            </a:r>
            <a:r>
              <a:rPr lang="en-US" dirty="0"/>
              <a:t> </a:t>
            </a:r>
            <a:r>
              <a:rPr lang="en-US" dirty="0" err="1"/>
              <a:t>dụng</a:t>
            </a:r>
            <a:endParaRPr lang="en-US" dirty="0"/>
          </a:p>
        </p:txBody>
      </p:sp>
      <p:sp>
        <p:nvSpPr>
          <p:cNvPr id="3" name="Content Placeholder 2"/>
          <p:cNvSpPr>
            <a:spLocks noGrp="1"/>
          </p:cNvSpPr>
          <p:nvPr>
            <p:ph type="body" sz="quarter" idx="13"/>
          </p:nvPr>
        </p:nvSpPr>
        <p:spPr>
          <a:xfrm>
            <a:off x="665018" y="925417"/>
            <a:ext cx="7845137" cy="3627533"/>
          </a:xfrm>
        </p:spPr>
        <p:txBody>
          <a:bodyPr anchor="ctr"/>
          <a:lstStyle/>
          <a:p>
            <a:r>
              <a:rPr lang="en-US" sz="2200" dirty="0" err="1"/>
              <a:t>Sử</a:t>
            </a:r>
            <a:r>
              <a:rPr lang="en-US" sz="2200" dirty="0"/>
              <a:t> </a:t>
            </a:r>
            <a:r>
              <a:rPr lang="en-US" sz="2200" dirty="0" err="1"/>
              <a:t>dụng</a:t>
            </a:r>
            <a:r>
              <a:rPr lang="en-US" sz="2200" dirty="0"/>
              <a:t> </a:t>
            </a:r>
            <a:r>
              <a:rPr lang="en-US" sz="2200" dirty="0" err="1"/>
              <a:t>màn</a:t>
            </a:r>
            <a:r>
              <a:rPr lang="en-US" sz="2200" dirty="0"/>
              <a:t> </a:t>
            </a:r>
            <a:r>
              <a:rPr lang="en-US" sz="2200" dirty="0" err="1"/>
              <a:t>hình</a:t>
            </a:r>
            <a:r>
              <a:rPr lang="en-US" sz="2200" dirty="0"/>
              <a:t> ở </a:t>
            </a:r>
            <a:r>
              <a:rPr lang="en-US" sz="2200" dirty="0" err="1"/>
              <a:t>chế</a:t>
            </a:r>
            <a:r>
              <a:rPr lang="en-US" sz="2200" dirty="0"/>
              <a:t> </a:t>
            </a:r>
            <a:r>
              <a:rPr lang="en-US" sz="2200" dirty="0" err="1"/>
              <a:t>độ</a:t>
            </a:r>
            <a:r>
              <a:rPr lang="en-US" sz="2200" dirty="0"/>
              <a:t> </a:t>
            </a:r>
            <a:r>
              <a:rPr lang="en-US" sz="2200" b="1" dirty="0"/>
              <a:t>Show Presenter View </a:t>
            </a:r>
            <a:r>
              <a:rPr lang="en-US" sz="2200" dirty="0" err="1"/>
              <a:t>bao</a:t>
            </a:r>
            <a:r>
              <a:rPr lang="en-US" sz="2200" dirty="0"/>
              <a:t> </a:t>
            </a:r>
            <a:r>
              <a:rPr lang="en-US" sz="2200" dirty="0" err="1"/>
              <a:t>gồm</a:t>
            </a:r>
            <a:r>
              <a:rPr lang="en-US" sz="2200" dirty="0"/>
              <a:t> </a:t>
            </a:r>
            <a:r>
              <a:rPr lang="en-US" sz="2200" dirty="0" err="1"/>
              <a:t>phần</a:t>
            </a:r>
            <a:r>
              <a:rPr lang="en-US" sz="2200" dirty="0"/>
              <a:t> </a:t>
            </a:r>
            <a:r>
              <a:rPr lang="en-US" sz="2200" b="1" dirty="0" err="1"/>
              <a:t>lý</a:t>
            </a:r>
            <a:r>
              <a:rPr lang="en-US" sz="2200" b="1" dirty="0"/>
              <a:t> </a:t>
            </a:r>
            <a:r>
              <a:rPr lang="en-US" sz="2200" b="1" dirty="0" err="1"/>
              <a:t>thuyết</a:t>
            </a:r>
            <a:r>
              <a:rPr lang="en-US" sz="2200" b="1" dirty="0"/>
              <a:t> </a:t>
            </a:r>
            <a:r>
              <a:rPr lang="en-US" sz="2200" dirty="0" err="1"/>
              <a:t>và</a:t>
            </a:r>
            <a:r>
              <a:rPr lang="en-US" sz="2200" dirty="0"/>
              <a:t> </a:t>
            </a:r>
            <a:r>
              <a:rPr lang="en-US" sz="2200" b="1" dirty="0" err="1"/>
              <a:t>hướng</a:t>
            </a:r>
            <a:r>
              <a:rPr lang="en-US" sz="2200" b="1" dirty="0"/>
              <a:t> </a:t>
            </a:r>
            <a:r>
              <a:rPr lang="en-US" sz="2200" b="1" dirty="0" err="1"/>
              <a:t>dẫn</a:t>
            </a:r>
            <a:r>
              <a:rPr lang="en-US" sz="2200" b="1" dirty="0"/>
              <a:t> </a:t>
            </a:r>
            <a:r>
              <a:rPr lang="en-US" sz="2200" b="1" dirty="0" err="1"/>
              <a:t>thao</a:t>
            </a:r>
            <a:r>
              <a:rPr lang="en-US" sz="2200" b="1" dirty="0"/>
              <a:t> </a:t>
            </a:r>
            <a:r>
              <a:rPr lang="en-US" sz="2200" b="1" dirty="0" err="1"/>
              <a:t>tác</a:t>
            </a:r>
            <a:r>
              <a:rPr lang="en-US" sz="2200" b="1" dirty="0"/>
              <a:t> </a:t>
            </a:r>
            <a:r>
              <a:rPr lang="en-US" sz="2200" b="1" dirty="0" err="1"/>
              <a:t>thực</a:t>
            </a:r>
            <a:r>
              <a:rPr lang="en-US" sz="2200" b="1" dirty="0"/>
              <a:t> </a:t>
            </a:r>
            <a:r>
              <a:rPr lang="en-US" sz="2200" b="1" dirty="0" err="1"/>
              <a:t>hành</a:t>
            </a:r>
            <a:endParaRPr lang="en-US" sz="2200" b="1" dirty="0"/>
          </a:p>
          <a:p>
            <a:r>
              <a:rPr lang="en-US" sz="2200" dirty="0" err="1"/>
              <a:t>Các</a:t>
            </a:r>
            <a:r>
              <a:rPr lang="en-US" sz="2200" dirty="0"/>
              <a:t> </a:t>
            </a:r>
            <a:r>
              <a:rPr lang="en-US" sz="2200" dirty="0" err="1"/>
              <a:t>câu</a:t>
            </a:r>
            <a:r>
              <a:rPr lang="en-US" sz="2200" dirty="0"/>
              <a:t> </a:t>
            </a:r>
            <a:r>
              <a:rPr lang="en-US" sz="2200" dirty="0" err="1"/>
              <a:t>hỏi</a:t>
            </a:r>
            <a:r>
              <a:rPr lang="en-US" sz="2200" dirty="0"/>
              <a:t> </a:t>
            </a:r>
            <a:r>
              <a:rPr lang="en-US" sz="2200" dirty="0" err="1"/>
              <a:t>ôn</a:t>
            </a:r>
            <a:r>
              <a:rPr lang="en-US" sz="2200" dirty="0"/>
              <a:t> </a:t>
            </a:r>
            <a:r>
              <a:rPr lang="en-US" sz="2200" dirty="0" err="1"/>
              <a:t>tập</a:t>
            </a:r>
            <a:r>
              <a:rPr lang="en-US" sz="2200" dirty="0"/>
              <a:t> </a:t>
            </a:r>
            <a:r>
              <a:rPr lang="en-US" sz="2200" dirty="0" err="1"/>
              <a:t>bao</a:t>
            </a:r>
            <a:r>
              <a:rPr lang="en-US" sz="2200" dirty="0"/>
              <a:t> </a:t>
            </a:r>
            <a:r>
              <a:rPr lang="en-US" sz="2200" dirty="0" err="1"/>
              <a:t>gồm</a:t>
            </a:r>
            <a:r>
              <a:rPr lang="en-US" sz="2200" dirty="0"/>
              <a:t> </a:t>
            </a:r>
            <a:r>
              <a:rPr lang="en-US" sz="2200" dirty="0" err="1"/>
              <a:t>cả</a:t>
            </a:r>
            <a:r>
              <a:rPr lang="en-US" sz="2200" dirty="0"/>
              <a:t> </a:t>
            </a:r>
            <a:r>
              <a:rPr lang="en-US" sz="2200" dirty="0" err="1"/>
              <a:t>phần</a:t>
            </a:r>
            <a:r>
              <a:rPr lang="en-US" sz="2200" dirty="0"/>
              <a:t> </a:t>
            </a:r>
            <a:r>
              <a:rPr lang="en-US" sz="2200" dirty="0" err="1"/>
              <a:t>đáp</a:t>
            </a:r>
            <a:r>
              <a:rPr lang="en-US" sz="2200" dirty="0"/>
              <a:t> </a:t>
            </a:r>
            <a:r>
              <a:rPr lang="en-US" sz="2200" dirty="0" err="1"/>
              <a:t>án</a:t>
            </a:r>
            <a:r>
              <a:rPr lang="en-US" sz="2200" dirty="0"/>
              <a:t> </a:t>
            </a:r>
            <a:r>
              <a:rPr lang="en-US" sz="2200" dirty="0" err="1"/>
              <a:t>dưới</a:t>
            </a:r>
            <a:r>
              <a:rPr lang="en-US" sz="2200" dirty="0"/>
              <a:t> </a:t>
            </a:r>
            <a:r>
              <a:rPr lang="en-US" sz="2200" dirty="0" err="1"/>
              <a:t>dạng</a:t>
            </a:r>
            <a:r>
              <a:rPr lang="en-US" sz="2200" dirty="0"/>
              <a:t> </a:t>
            </a:r>
            <a:r>
              <a:rPr lang="en-US" sz="2200" b="1" dirty="0"/>
              <a:t>Animation</a:t>
            </a:r>
          </a:p>
        </p:txBody>
      </p:sp>
      <p:sp>
        <p:nvSpPr>
          <p:cNvPr id="4" name="Date Placeholder 3"/>
          <p:cNvSpPr>
            <a:spLocks noGrp="1"/>
          </p:cNvSpPr>
          <p:nvPr>
            <p:ph type="dt" sz="half" idx="14"/>
          </p:nvPr>
        </p:nvSpPr>
        <p:spPr/>
        <p:txBody>
          <a:bodyPr/>
          <a:lstStyle/>
          <a:p>
            <a:fld id="{2128FE97-7DB6-4A20-8E18-1507437E67B9}" type="datetime1">
              <a:rPr lang="en-US" smtClean="0"/>
              <a:t>9/14/2019</a:t>
            </a:fld>
            <a:endParaRPr lang="en-US"/>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a:t>
            </a:fld>
            <a:endParaRPr lang="en-US"/>
          </a:p>
        </p:txBody>
      </p:sp>
    </p:spTree>
    <p:extLst>
      <p:ext uri="{BB962C8B-B14F-4D97-AF65-F5344CB8AC3E}">
        <p14:creationId xmlns:p14="http://schemas.microsoft.com/office/powerpoint/2010/main" val="3018325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Sử dụng công cụ Clipboard</a:t>
            </a:r>
            <a:endParaRPr lang="vi-VN"/>
          </a:p>
        </p:txBody>
      </p:sp>
      <p:sp>
        <p:nvSpPr>
          <p:cNvPr id="13" name="Text Placeholder 12">
            <a:extLst>
              <a:ext uri="{FF2B5EF4-FFF2-40B4-BE49-F238E27FC236}">
                <a16:creationId xmlns:a16="http://schemas.microsoft.com/office/drawing/2014/main" id="{F5BDD6AA-137F-4E10-920A-7FB38734D4E7}"/>
              </a:ext>
            </a:extLst>
          </p:cNvPr>
          <p:cNvSpPr>
            <a:spLocks noGrp="1"/>
          </p:cNvSpPr>
          <p:nvPr>
            <p:ph type="body" sz="quarter" idx="13"/>
          </p:nvPr>
        </p:nvSpPr>
        <p:spPr>
          <a:xfrm>
            <a:off x="457200" y="1123950"/>
            <a:ext cx="6262914" cy="3429000"/>
          </a:xfrm>
        </p:spPr>
        <p:txBody>
          <a:bodyPr/>
          <a:lstStyle/>
          <a:p>
            <a:r>
              <a:rPr lang="en-US"/>
              <a:t>Công cụ Clipboard được sử dụng để cắt hoặc sao chép nhiều nội dung. </a:t>
            </a:r>
          </a:p>
          <a:p>
            <a:r>
              <a:rPr lang="en-US"/>
              <a:t>Khi bạn cắt và sao chép các nội dung, chúng sẽ được đưa vào Clipboard theo thứ tự thao tác. </a:t>
            </a:r>
          </a:p>
          <a:p>
            <a:r>
              <a:rPr lang="en-US"/>
              <a:t>Từ Clipboard, bạn có thể dán bất kỳ nội dung nào vào slide, hoặc, trong các ứng dụng của bộ chương trình Microsoft Office.</a:t>
            </a:r>
          </a:p>
          <a:p>
            <a:r>
              <a:rPr lang="en-US"/>
              <a:t>Công cụ Clipboard chứa tối đa 24 nội dung. </a:t>
            </a:r>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20</a:t>
            </a:fld>
            <a:endParaRPr lang="en-US"/>
          </a:p>
        </p:txBody>
      </p:sp>
      <p:pic>
        <p:nvPicPr>
          <p:cNvPr id="14" name="Picture 13">
            <a:extLst>
              <a:ext uri="{FF2B5EF4-FFF2-40B4-BE49-F238E27FC236}">
                <a16:creationId xmlns:a16="http://schemas.microsoft.com/office/drawing/2014/main" id="{EE18B524-8D5D-4687-BC1D-B673911073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8266"/>
          <a:stretch/>
        </p:blipFill>
        <p:spPr>
          <a:xfrm>
            <a:off x="6877909" y="1120549"/>
            <a:ext cx="2084661" cy="3646715"/>
          </a:xfrm>
          <a:prstGeom prst="rect">
            <a:avLst/>
          </a:prstGeom>
        </p:spPr>
      </p:pic>
      <p:sp>
        <p:nvSpPr>
          <p:cNvPr id="29" name="TextBox 28">
            <a:extLst>
              <a:ext uri="{FF2B5EF4-FFF2-40B4-BE49-F238E27FC236}">
                <a16:creationId xmlns:a16="http://schemas.microsoft.com/office/drawing/2014/main" id="{24EF8DA6-112E-41C2-8607-38D8557D8F75}"/>
              </a:ext>
            </a:extLst>
          </p:cNvPr>
          <p:cNvSpPr txBox="1"/>
          <p:nvPr/>
        </p:nvSpPr>
        <p:spPr>
          <a:xfrm>
            <a:off x="4093028" y="2126343"/>
            <a:ext cx="914400" cy="914400"/>
          </a:xfrm>
          <a:prstGeom prst="rect">
            <a:avLst/>
          </a:prstGeom>
          <a:noFill/>
        </p:spPr>
        <p:txBody>
          <a:bodyPr wrap="square" rtlCol="0">
            <a:spAutoFit/>
          </a:bodyPr>
          <a:lstStyle/>
          <a:p>
            <a:endParaRPr lang="en-US"/>
          </a:p>
        </p:txBody>
      </p:sp>
      <p:sp>
        <p:nvSpPr>
          <p:cNvPr id="30" name="TextBox 29">
            <a:extLst>
              <a:ext uri="{FF2B5EF4-FFF2-40B4-BE49-F238E27FC236}">
                <a16:creationId xmlns:a16="http://schemas.microsoft.com/office/drawing/2014/main" id="{92048F09-FC3B-4525-8AFB-1F421AE974E1}"/>
              </a:ext>
            </a:extLst>
          </p:cNvPr>
          <p:cNvSpPr txBox="1"/>
          <p:nvPr/>
        </p:nvSpPr>
        <p:spPr>
          <a:xfrm>
            <a:off x="4093028" y="2126343"/>
            <a:ext cx="914400" cy="914400"/>
          </a:xfrm>
          <a:prstGeom prst="rect">
            <a:avLst/>
          </a:prstGeom>
          <a:noFill/>
        </p:spPr>
        <p:txBody>
          <a:bodyPr wrap="square" rtlCol="0">
            <a:spAutoFit/>
          </a:bodyPr>
          <a:lstStyle/>
          <a:p>
            <a:endParaRPr lang="en-US"/>
          </a:p>
        </p:txBody>
      </p:sp>
      <p:sp>
        <p:nvSpPr>
          <p:cNvPr id="31" name="TextBox 30">
            <a:extLst>
              <a:ext uri="{FF2B5EF4-FFF2-40B4-BE49-F238E27FC236}">
                <a16:creationId xmlns:a16="http://schemas.microsoft.com/office/drawing/2014/main" id="{CB254B57-3975-4138-8131-FE04E957EA1A}"/>
              </a:ext>
            </a:extLst>
          </p:cNvPr>
          <p:cNvSpPr txBox="1"/>
          <p:nvPr/>
        </p:nvSpPr>
        <p:spPr>
          <a:xfrm>
            <a:off x="1088571" y="1364343"/>
            <a:ext cx="45719" cy="30008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757768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Sử dụng Drap and Drop</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21</a:t>
            </a:fld>
            <a:endParaRPr lang="en-US"/>
          </a:p>
        </p:txBody>
      </p:sp>
      <p:graphicFrame>
        <p:nvGraphicFramePr>
          <p:cNvPr id="12" name="Table 11">
            <a:extLst>
              <a:ext uri="{FF2B5EF4-FFF2-40B4-BE49-F238E27FC236}">
                <a16:creationId xmlns:a16="http://schemas.microsoft.com/office/drawing/2014/main" id="{3DF9D8AB-FA9F-404A-8E5A-4CB9105F4E9C}"/>
              </a:ext>
            </a:extLst>
          </p:cNvPr>
          <p:cNvGraphicFramePr>
            <a:graphicFrameLocks noGrp="1"/>
          </p:cNvGraphicFramePr>
          <p:nvPr>
            <p:extLst>
              <p:ext uri="{D42A27DB-BD31-4B8C-83A1-F6EECF244321}">
                <p14:modId xmlns:p14="http://schemas.microsoft.com/office/powerpoint/2010/main" val="3645305654"/>
              </p:ext>
            </p:extLst>
          </p:nvPr>
        </p:nvGraphicFramePr>
        <p:xfrm>
          <a:off x="457200" y="1231373"/>
          <a:ext cx="8229600" cy="2674023"/>
        </p:xfrm>
        <a:graphic>
          <a:graphicData uri="http://schemas.openxmlformats.org/drawingml/2006/table">
            <a:tbl>
              <a:tblPr firstCol="1" bandRow="1">
                <a:tableStyleId>{5C22544A-7EE6-4342-B048-85BDC9FD1C3A}</a:tableStyleId>
              </a:tblPr>
              <a:tblGrid>
                <a:gridCol w="1574800">
                  <a:extLst>
                    <a:ext uri="{9D8B030D-6E8A-4147-A177-3AD203B41FA5}">
                      <a16:colId xmlns:a16="http://schemas.microsoft.com/office/drawing/2014/main" val="2613380275"/>
                    </a:ext>
                  </a:extLst>
                </a:gridCol>
                <a:gridCol w="6654800">
                  <a:extLst>
                    <a:ext uri="{9D8B030D-6E8A-4147-A177-3AD203B41FA5}">
                      <a16:colId xmlns:a16="http://schemas.microsoft.com/office/drawing/2014/main" val="3463078138"/>
                    </a:ext>
                  </a:extLst>
                </a:gridCol>
              </a:tblGrid>
              <a:tr h="1519783">
                <a:tc>
                  <a:txBody>
                    <a:bodyPr/>
                    <a:lstStyle/>
                    <a:p>
                      <a:pPr marL="0" lvl="0" indent="0" algn="l">
                        <a:lnSpc>
                          <a:spcPct val="107000"/>
                        </a:lnSpc>
                        <a:spcBef>
                          <a:spcPts val="600"/>
                        </a:spcBef>
                        <a:spcAft>
                          <a:spcPts val="600"/>
                        </a:spcAft>
                        <a:buFont typeface="Wingdings" panose="05000000000000000000" pitchFamily="2" charset="2"/>
                        <a:buNone/>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0" lvl="0" indent="0" algn="l">
                        <a:lnSpc>
                          <a:spcPct val="107000"/>
                        </a:lnSpc>
                        <a:spcBef>
                          <a:spcPts val="600"/>
                        </a:spcBef>
                        <a:spcAft>
                          <a:spcPts val="600"/>
                        </a:spcAft>
                        <a:buFont typeface="Wingdings" panose="05000000000000000000" pitchFamily="2" charset="2"/>
                        <a:buNone/>
                      </a:pPr>
                      <a:r>
                        <a:rPr lang="en-CA" sz="1800">
                          <a:effectLst/>
                          <a:latin typeface="Times New Roman" panose="02020603050405020304" pitchFamily="18" charset="0"/>
                          <a:cs typeface="Times New Roman" panose="02020603050405020304" pitchFamily="18" charset="0"/>
                        </a:rPr>
                        <a:t>Sử dụng thao tác kéo và thả, bạn có thể di chuyển và sắp xếp lại văn bản slide. Khi bạn kéo hoặc di chuyển văn bản đã chọn sang vị trí khác, con trỏ chuột sẽ thay đổi thành mũi tên hiển thị ở bên trái. Tại vị trí mới, nhả nút chuột để thả văn bản vào vị trí.</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719881029"/>
                  </a:ext>
                </a:extLst>
              </a:tr>
              <a:tr h="1005703">
                <a:tc>
                  <a:txBody>
                    <a:bodyPr/>
                    <a:lstStyle/>
                    <a:p>
                      <a:pPr marL="0" lvl="0" indent="0" algn="l">
                        <a:lnSpc>
                          <a:spcPct val="107000"/>
                        </a:lnSpc>
                        <a:spcBef>
                          <a:spcPts val="600"/>
                        </a:spcBef>
                        <a:spcAft>
                          <a:spcPts val="600"/>
                        </a:spcAft>
                        <a:buFont typeface="Wingdings" panose="05000000000000000000" pitchFamily="2" charset="2"/>
                        <a:buNone/>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800">
                          <a:effectLst/>
                          <a:latin typeface="Times New Roman" panose="02020603050405020304" pitchFamily="18" charset="0"/>
                          <a:cs typeface="Times New Roman" panose="02020603050405020304" pitchFamily="18" charset="0"/>
                        </a:rPr>
                        <a:t>Bạn có thể sao chép văn bản bằng thao tác kéo và thả để sao chép và sắp xếp lại các mục và văn bản trong slide. Nhấn phím CTRL khi bạn kéo văn bản đã chọn đến một vị trí mới và nhả nút chuột để thả một bản sao vào vị trí.</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1392424598"/>
                  </a:ext>
                </a:extLst>
              </a:tr>
            </a:tbl>
          </a:graphicData>
        </a:graphic>
      </p:graphicFrame>
      <p:pic>
        <p:nvPicPr>
          <p:cNvPr id="3074" name="Picture 365" descr="Description: l2-024">
            <a:extLst>
              <a:ext uri="{FF2B5EF4-FFF2-40B4-BE49-F238E27FC236}">
                <a16:creationId xmlns:a16="http://schemas.microsoft.com/office/drawing/2014/main" id="{2D6456BC-6F80-4F4E-9CAD-960108F99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2820377"/>
            <a:ext cx="571046" cy="922459"/>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364" descr="Description: l2-025">
            <a:extLst>
              <a:ext uri="{FF2B5EF4-FFF2-40B4-BE49-F238E27FC236}">
                <a16:creationId xmlns:a16="http://schemas.microsoft.com/office/drawing/2014/main" id="{D283AC0C-1B15-4174-85F3-A151763FC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1562029"/>
            <a:ext cx="571046" cy="84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388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Áp dụng Bullets</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22</a:t>
            </a:fld>
            <a:endParaRPr lang="en-US"/>
          </a:p>
        </p:txBody>
      </p:sp>
      <p:pic>
        <p:nvPicPr>
          <p:cNvPr id="9" name="Picture 8">
            <a:extLst>
              <a:ext uri="{FF2B5EF4-FFF2-40B4-BE49-F238E27FC236}">
                <a16:creationId xmlns:a16="http://schemas.microsoft.com/office/drawing/2014/main" id="{261E4D9A-53FD-4636-B76D-4ED2901E967D}"/>
              </a:ext>
            </a:extLst>
          </p:cNvPr>
          <p:cNvPicPr/>
          <p:nvPr/>
        </p:nvPicPr>
        <p:blipFill>
          <a:blip r:embed="rId3"/>
          <a:stretch>
            <a:fillRect/>
          </a:stretch>
        </p:blipFill>
        <p:spPr bwMode="auto">
          <a:xfrm>
            <a:off x="1233714" y="932089"/>
            <a:ext cx="2418487" cy="2580671"/>
          </a:xfrm>
          <a:prstGeom prst="rect">
            <a:avLst/>
          </a:prstGeom>
          <a:noFill/>
          <a:ln>
            <a:noFill/>
          </a:ln>
        </p:spPr>
      </p:pic>
      <p:pic>
        <p:nvPicPr>
          <p:cNvPr id="10" name="Picture 9">
            <a:extLst>
              <a:ext uri="{FF2B5EF4-FFF2-40B4-BE49-F238E27FC236}">
                <a16:creationId xmlns:a16="http://schemas.microsoft.com/office/drawing/2014/main" id="{38322592-2EE8-4037-AC7F-B150AC41657E}"/>
              </a:ext>
            </a:extLst>
          </p:cNvPr>
          <p:cNvPicPr/>
          <p:nvPr/>
        </p:nvPicPr>
        <p:blipFill>
          <a:blip r:embed="rId4"/>
          <a:stretch>
            <a:fillRect/>
          </a:stretch>
        </p:blipFill>
        <p:spPr>
          <a:xfrm>
            <a:off x="4263571" y="932088"/>
            <a:ext cx="2895600" cy="2580671"/>
          </a:xfrm>
          <a:prstGeom prst="rect">
            <a:avLst/>
          </a:prstGeom>
        </p:spPr>
      </p:pic>
      <p:graphicFrame>
        <p:nvGraphicFramePr>
          <p:cNvPr id="3" name="Table 2">
            <a:extLst>
              <a:ext uri="{FF2B5EF4-FFF2-40B4-BE49-F238E27FC236}">
                <a16:creationId xmlns:a16="http://schemas.microsoft.com/office/drawing/2014/main" id="{B7B49819-087A-490B-A5FF-99BDA01D34A6}"/>
              </a:ext>
            </a:extLst>
          </p:cNvPr>
          <p:cNvGraphicFramePr>
            <a:graphicFrameLocks noGrp="1"/>
          </p:cNvGraphicFramePr>
          <p:nvPr>
            <p:extLst>
              <p:ext uri="{D42A27DB-BD31-4B8C-83A1-F6EECF244321}">
                <p14:modId xmlns:p14="http://schemas.microsoft.com/office/powerpoint/2010/main" val="3356777910"/>
              </p:ext>
            </p:extLst>
          </p:nvPr>
        </p:nvGraphicFramePr>
        <p:xfrm>
          <a:off x="1233714" y="3699889"/>
          <a:ext cx="7899400" cy="1412621"/>
        </p:xfrm>
        <a:graphic>
          <a:graphicData uri="http://schemas.openxmlformats.org/drawingml/2006/table">
            <a:tbl>
              <a:tblPr firstCol="1" bandRow="1">
                <a:tableStyleId>{5C22544A-7EE6-4342-B048-85BDC9FD1C3A}</a:tableStyleId>
              </a:tblPr>
              <a:tblGrid>
                <a:gridCol w="1096436">
                  <a:extLst>
                    <a:ext uri="{9D8B030D-6E8A-4147-A177-3AD203B41FA5}">
                      <a16:colId xmlns:a16="http://schemas.microsoft.com/office/drawing/2014/main" val="3065297956"/>
                    </a:ext>
                  </a:extLst>
                </a:gridCol>
                <a:gridCol w="6802964">
                  <a:extLst>
                    <a:ext uri="{9D8B030D-6E8A-4147-A177-3AD203B41FA5}">
                      <a16:colId xmlns:a16="http://schemas.microsoft.com/office/drawing/2014/main" val="2447395149"/>
                    </a:ext>
                  </a:extLst>
                </a:gridCol>
              </a:tblGrid>
              <a:tr h="469890">
                <a:tc>
                  <a:txBody>
                    <a:bodyPr/>
                    <a:lstStyle/>
                    <a:p>
                      <a:pPr marL="0" lvl="0" indent="0" algn="l">
                        <a:lnSpc>
                          <a:spcPct val="107000"/>
                        </a:lnSpc>
                        <a:spcBef>
                          <a:spcPts val="600"/>
                        </a:spcBef>
                        <a:spcAft>
                          <a:spcPts val="600"/>
                        </a:spcAft>
                        <a:buFont typeface="Wingdings" panose="05000000000000000000" pitchFamily="2" charset="2"/>
                        <a:buNone/>
                      </a:pPr>
                      <a:r>
                        <a:rPr lang="en-CA" sz="1800">
                          <a:effectLst/>
                        </a:rPr>
                        <a:t>Size</a:t>
                      </a:r>
                      <a:endParaRPr lang="en-US" sz="18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800">
                          <a:effectLst/>
                        </a:rPr>
                        <a:t>Nhập số hoặc sử dụng các nút tăng dần để đặt kích thước của bullets so với kích thước của văn bản; số càng lớn, </a:t>
                      </a:r>
                      <a:r>
                        <a:rPr lang="en-CA" sz="1600">
                          <a:effectLst/>
                        </a:rPr>
                        <a:t>kích</a:t>
                      </a:r>
                      <a:r>
                        <a:rPr lang="en-CA" sz="1800">
                          <a:effectLst/>
                        </a:rPr>
                        <a:t> thước bullets càng lớn.</a:t>
                      </a:r>
                      <a:endParaRPr lang="en-US" sz="18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tc>
                <a:extLst>
                  <a:ext uri="{0D108BD9-81ED-4DB2-BD59-A6C34878D82A}">
                    <a16:rowId xmlns:a16="http://schemas.microsoft.com/office/drawing/2014/main" val="1973192843"/>
                  </a:ext>
                </a:extLst>
              </a:tr>
              <a:tr h="229324">
                <a:tc>
                  <a:txBody>
                    <a:bodyPr/>
                    <a:lstStyle/>
                    <a:p>
                      <a:pPr marL="0" lvl="0" indent="0" algn="l">
                        <a:lnSpc>
                          <a:spcPct val="107000"/>
                        </a:lnSpc>
                        <a:spcBef>
                          <a:spcPts val="600"/>
                        </a:spcBef>
                        <a:spcAft>
                          <a:spcPts val="600"/>
                        </a:spcAft>
                        <a:buFont typeface="Wingdings" panose="05000000000000000000" pitchFamily="2" charset="2"/>
                        <a:buNone/>
                      </a:pPr>
                      <a:r>
                        <a:rPr lang="en-CA" sz="1800">
                          <a:effectLst/>
                        </a:rPr>
                        <a:t>Color</a:t>
                      </a:r>
                      <a:endParaRPr lang="en-US" sz="18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800">
                          <a:effectLst/>
                        </a:rPr>
                        <a:t>Nhấp vào mũi tên để chọn màu cho bullets.</a:t>
                      </a:r>
                      <a:endParaRPr lang="en-US" sz="18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tc>
                <a:extLst>
                  <a:ext uri="{0D108BD9-81ED-4DB2-BD59-A6C34878D82A}">
                    <a16:rowId xmlns:a16="http://schemas.microsoft.com/office/drawing/2014/main" val="2349378943"/>
                  </a:ext>
                </a:extLst>
              </a:tr>
              <a:tr h="229324">
                <a:tc>
                  <a:txBody>
                    <a:bodyPr/>
                    <a:lstStyle/>
                    <a:p>
                      <a:pPr marL="0" lvl="0" indent="0" algn="l">
                        <a:lnSpc>
                          <a:spcPct val="107000"/>
                        </a:lnSpc>
                        <a:spcBef>
                          <a:spcPts val="600"/>
                        </a:spcBef>
                        <a:spcAft>
                          <a:spcPts val="600"/>
                        </a:spcAft>
                        <a:buFont typeface="Wingdings" panose="05000000000000000000" pitchFamily="2" charset="2"/>
                        <a:buNone/>
                      </a:pPr>
                      <a:r>
                        <a:rPr lang="en-CA" sz="1800">
                          <a:effectLst/>
                        </a:rPr>
                        <a:t>Picture</a:t>
                      </a:r>
                      <a:endParaRPr lang="en-US" sz="18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800">
                          <a:effectLst/>
                        </a:rPr>
                        <a:t>Thay đổi bullets tiêu chuẩn thành hình ảnh.</a:t>
                      </a:r>
                      <a:endParaRPr lang="en-US" sz="18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tc>
                <a:extLst>
                  <a:ext uri="{0D108BD9-81ED-4DB2-BD59-A6C34878D82A}">
                    <a16:rowId xmlns:a16="http://schemas.microsoft.com/office/drawing/2014/main" val="2661276827"/>
                  </a:ext>
                </a:extLst>
              </a:tr>
              <a:tr h="229324">
                <a:tc>
                  <a:txBody>
                    <a:bodyPr/>
                    <a:lstStyle/>
                    <a:p>
                      <a:pPr marL="0" lvl="0" indent="0" algn="l">
                        <a:lnSpc>
                          <a:spcPct val="107000"/>
                        </a:lnSpc>
                        <a:spcBef>
                          <a:spcPts val="600"/>
                        </a:spcBef>
                        <a:spcAft>
                          <a:spcPts val="600"/>
                        </a:spcAft>
                        <a:buFont typeface="Wingdings" panose="05000000000000000000" pitchFamily="2" charset="2"/>
                        <a:buNone/>
                      </a:pPr>
                      <a:r>
                        <a:rPr lang="en-CA" sz="1800">
                          <a:effectLst/>
                        </a:rPr>
                        <a:t>Customize</a:t>
                      </a:r>
                      <a:endParaRPr lang="en-US" sz="18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800">
                          <a:effectLst/>
                        </a:rPr>
                        <a:t>Chọn một ký tự khác thay cho bullets.</a:t>
                      </a:r>
                      <a:endParaRPr lang="en-US" sz="18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tc>
                <a:extLst>
                  <a:ext uri="{0D108BD9-81ED-4DB2-BD59-A6C34878D82A}">
                    <a16:rowId xmlns:a16="http://schemas.microsoft.com/office/drawing/2014/main" val="2090560965"/>
                  </a:ext>
                </a:extLst>
              </a:tr>
            </a:tbl>
          </a:graphicData>
        </a:graphic>
      </p:graphicFrame>
    </p:spTree>
    <p:extLst>
      <p:ext uri="{BB962C8B-B14F-4D97-AF65-F5344CB8AC3E}">
        <p14:creationId xmlns:p14="http://schemas.microsoft.com/office/powerpoint/2010/main" val="422148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Áp dụng Numbering</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23</a:t>
            </a:fld>
            <a:endParaRPr lang="en-US"/>
          </a:p>
        </p:txBody>
      </p:sp>
      <p:pic>
        <p:nvPicPr>
          <p:cNvPr id="11" name="Picture 10">
            <a:extLst>
              <a:ext uri="{FF2B5EF4-FFF2-40B4-BE49-F238E27FC236}">
                <a16:creationId xmlns:a16="http://schemas.microsoft.com/office/drawing/2014/main" id="{9F99B53F-1616-4822-A1AB-DCE0EF8505B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676400" y="841539"/>
            <a:ext cx="2380343" cy="2539781"/>
          </a:xfrm>
          <a:prstGeom prst="rect">
            <a:avLst/>
          </a:prstGeom>
          <a:noFill/>
          <a:ln>
            <a:noFill/>
          </a:ln>
        </p:spPr>
      </p:pic>
      <p:graphicFrame>
        <p:nvGraphicFramePr>
          <p:cNvPr id="7" name="Table 6">
            <a:extLst>
              <a:ext uri="{FF2B5EF4-FFF2-40B4-BE49-F238E27FC236}">
                <a16:creationId xmlns:a16="http://schemas.microsoft.com/office/drawing/2014/main" id="{016F70BC-D521-4C0C-89D4-ECA5F296D4A3}"/>
              </a:ext>
            </a:extLst>
          </p:cNvPr>
          <p:cNvGraphicFramePr>
            <a:graphicFrameLocks noGrp="1"/>
          </p:cNvGraphicFramePr>
          <p:nvPr>
            <p:extLst>
              <p:ext uri="{D42A27DB-BD31-4B8C-83A1-F6EECF244321}">
                <p14:modId xmlns:p14="http://schemas.microsoft.com/office/powerpoint/2010/main" val="1565700190"/>
              </p:ext>
            </p:extLst>
          </p:nvPr>
        </p:nvGraphicFramePr>
        <p:xfrm>
          <a:off x="1204685" y="3483228"/>
          <a:ext cx="7808685" cy="1558991"/>
        </p:xfrm>
        <a:graphic>
          <a:graphicData uri="http://schemas.openxmlformats.org/drawingml/2006/table">
            <a:tbl>
              <a:tblPr firstCol="1" bandRow="1">
                <a:tableStyleId>{5C22544A-7EE6-4342-B048-85BDC9FD1C3A}</a:tableStyleId>
              </a:tblPr>
              <a:tblGrid>
                <a:gridCol w="1089584">
                  <a:extLst>
                    <a:ext uri="{9D8B030D-6E8A-4147-A177-3AD203B41FA5}">
                      <a16:colId xmlns:a16="http://schemas.microsoft.com/office/drawing/2014/main" val="2402506853"/>
                    </a:ext>
                  </a:extLst>
                </a:gridCol>
                <a:gridCol w="6719101">
                  <a:extLst>
                    <a:ext uri="{9D8B030D-6E8A-4147-A177-3AD203B41FA5}">
                      <a16:colId xmlns:a16="http://schemas.microsoft.com/office/drawing/2014/main" val="568486583"/>
                    </a:ext>
                  </a:extLst>
                </a:gridCol>
              </a:tblGrid>
              <a:tr h="278438">
                <a:tc>
                  <a:txBody>
                    <a:bodyPr/>
                    <a:lstStyle/>
                    <a:p>
                      <a:pPr marL="0" lvl="0" indent="0" algn="l">
                        <a:lnSpc>
                          <a:spcPct val="107000"/>
                        </a:lnSpc>
                        <a:spcBef>
                          <a:spcPts val="600"/>
                        </a:spcBef>
                        <a:spcAft>
                          <a:spcPts val="600"/>
                        </a:spcAft>
                        <a:buFont typeface="Wingdings" panose="05000000000000000000" pitchFamily="2" charset="2"/>
                        <a:buNone/>
                        <a:tabLst>
                          <a:tab pos="457200" algn="l"/>
                        </a:tabLst>
                      </a:pPr>
                      <a:r>
                        <a:rPr lang="en-CA" sz="1600">
                          <a:effectLst/>
                        </a:rPr>
                        <a:t>Size</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600">
                          <a:effectLst/>
                        </a:rPr>
                        <a:t>Nhập số hoặc sử dụng các nút tăng dần để đặt kích thước hiển thị so với kích thước của văn bản.</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tc>
                <a:extLst>
                  <a:ext uri="{0D108BD9-81ED-4DB2-BD59-A6C34878D82A}">
                    <a16:rowId xmlns:a16="http://schemas.microsoft.com/office/drawing/2014/main" val="43638375"/>
                  </a:ext>
                </a:extLst>
              </a:tr>
              <a:tr h="278894">
                <a:tc>
                  <a:txBody>
                    <a:bodyPr/>
                    <a:lstStyle/>
                    <a:p>
                      <a:pPr marL="0" lvl="0" indent="0" algn="l">
                        <a:lnSpc>
                          <a:spcPct val="107000"/>
                        </a:lnSpc>
                        <a:spcBef>
                          <a:spcPts val="600"/>
                        </a:spcBef>
                        <a:spcAft>
                          <a:spcPts val="600"/>
                        </a:spcAft>
                        <a:buFont typeface="Wingdings" panose="05000000000000000000" pitchFamily="2" charset="2"/>
                        <a:buNone/>
                      </a:pPr>
                      <a:r>
                        <a:rPr lang="en-CA" sz="1600">
                          <a:effectLst/>
                        </a:rPr>
                        <a:t>Color</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600">
                          <a:effectLst/>
                        </a:rPr>
                        <a:t>Nhấp vào mũi tên để chọn màu cho các số.</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tc>
                <a:extLst>
                  <a:ext uri="{0D108BD9-81ED-4DB2-BD59-A6C34878D82A}">
                    <a16:rowId xmlns:a16="http://schemas.microsoft.com/office/drawing/2014/main" val="2308054089"/>
                  </a:ext>
                </a:extLst>
              </a:tr>
              <a:tr h="571459">
                <a:tc>
                  <a:txBody>
                    <a:bodyPr/>
                    <a:lstStyle/>
                    <a:p>
                      <a:pPr marL="0" lvl="0" indent="0" algn="l">
                        <a:lnSpc>
                          <a:spcPct val="107000"/>
                        </a:lnSpc>
                        <a:spcBef>
                          <a:spcPts val="600"/>
                        </a:spcBef>
                        <a:spcAft>
                          <a:spcPts val="600"/>
                        </a:spcAft>
                        <a:buFont typeface="Wingdings" panose="05000000000000000000" pitchFamily="2" charset="2"/>
                        <a:buNone/>
                      </a:pPr>
                      <a:r>
                        <a:rPr lang="en-CA" sz="1600">
                          <a:effectLst/>
                        </a:rPr>
                        <a:t>Start at</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600">
                          <a:effectLst/>
                        </a:rPr>
                        <a:t>Nhập một số hoặc sử dụng các nút tăng dần để chọn số bắt đầu. Chẳng hạn, trên slide thứ ba trong một tập hợp các ý, việc đánh số có thể bắt đầu từ 7 thay vì 1.</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tc>
                <a:extLst>
                  <a:ext uri="{0D108BD9-81ED-4DB2-BD59-A6C34878D82A}">
                    <a16:rowId xmlns:a16="http://schemas.microsoft.com/office/drawing/2014/main" val="1566546650"/>
                  </a:ext>
                </a:extLst>
              </a:tr>
            </a:tbl>
          </a:graphicData>
        </a:graphic>
      </p:graphicFrame>
      <p:pic>
        <p:nvPicPr>
          <p:cNvPr id="8" name="Picture 7">
            <a:extLst>
              <a:ext uri="{FF2B5EF4-FFF2-40B4-BE49-F238E27FC236}">
                <a16:creationId xmlns:a16="http://schemas.microsoft.com/office/drawing/2014/main" id="{C2F88E44-E700-4023-BC6C-97AF66687C52}"/>
              </a:ext>
            </a:extLst>
          </p:cNvPr>
          <p:cNvPicPr>
            <a:picLocks noChangeAspect="1"/>
          </p:cNvPicPr>
          <p:nvPr/>
        </p:nvPicPr>
        <p:blipFill>
          <a:blip r:embed="rId4"/>
          <a:stretch>
            <a:fillRect/>
          </a:stretch>
        </p:blipFill>
        <p:spPr>
          <a:xfrm>
            <a:off x="4754606" y="853306"/>
            <a:ext cx="2865394" cy="2539781"/>
          </a:xfrm>
          <a:prstGeom prst="rect">
            <a:avLst/>
          </a:prstGeom>
        </p:spPr>
      </p:pic>
    </p:spTree>
    <p:extLst>
      <p:ext uri="{BB962C8B-B14F-4D97-AF65-F5344CB8AC3E}">
        <p14:creationId xmlns:p14="http://schemas.microsoft.com/office/powerpoint/2010/main" val="2471366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Tăng/giảm mức phân cấp danh sách</a:t>
            </a:r>
          </a:p>
        </p:txBody>
      </p:sp>
      <p:sp>
        <p:nvSpPr>
          <p:cNvPr id="15" name="Text Placeholder 14">
            <a:extLst>
              <a:ext uri="{FF2B5EF4-FFF2-40B4-BE49-F238E27FC236}">
                <a16:creationId xmlns:a16="http://schemas.microsoft.com/office/drawing/2014/main" id="{24D4809F-1A87-4FF6-A7EF-DA3DC79E8403}"/>
              </a:ext>
            </a:extLst>
          </p:cNvPr>
          <p:cNvSpPr>
            <a:spLocks noGrp="1"/>
          </p:cNvSpPr>
          <p:nvPr>
            <p:ph type="body" sz="quarter" idx="13"/>
          </p:nvPr>
        </p:nvSpPr>
        <p:spPr>
          <a:xfrm>
            <a:off x="457200" y="957943"/>
            <a:ext cx="8229600" cy="3595007"/>
          </a:xfrm>
        </p:spPr>
        <p:txBody>
          <a:bodyPr/>
          <a:lstStyle/>
          <a:p>
            <a:r>
              <a:rPr lang="en-US"/>
              <a:t>Bạn có thể tăng/giảm mức phân cấp danh sách </a:t>
            </a:r>
            <a:r>
              <a:rPr lang="en-US" b="1"/>
              <a:t>Bullets and Numbering</a:t>
            </a:r>
            <a:r>
              <a:rPr lang="en-US"/>
              <a:t>, tối đa là chín cấp.</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24</a:t>
            </a:fld>
            <a:endParaRPr lang="en-US"/>
          </a:p>
        </p:txBody>
      </p:sp>
      <p:pic>
        <p:nvPicPr>
          <p:cNvPr id="9" name="Picture 8">
            <a:extLst>
              <a:ext uri="{FF2B5EF4-FFF2-40B4-BE49-F238E27FC236}">
                <a16:creationId xmlns:a16="http://schemas.microsoft.com/office/drawing/2014/main" id="{C8EC8847-DF4B-49D4-9E8D-46ED0173B37C}"/>
              </a:ext>
            </a:extLst>
          </p:cNvPr>
          <p:cNvPicPr/>
          <p:nvPr/>
        </p:nvPicPr>
        <p:blipFill>
          <a:blip r:embed="rId3"/>
          <a:stretch>
            <a:fillRect/>
          </a:stretch>
        </p:blipFill>
        <p:spPr>
          <a:xfrm>
            <a:off x="5452381" y="2085646"/>
            <a:ext cx="1396095" cy="97220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5B7A9F3-CC59-4CF1-BBB9-5B6B194A132B}"/>
              </a:ext>
            </a:extLst>
          </p:cNvPr>
          <p:cNvPicPr/>
          <p:nvPr/>
        </p:nvPicPr>
        <p:blipFill rotWithShape="1">
          <a:blip r:embed="rId4"/>
          <a:srcRect l="2066" t="3772" r="-2066" b="4201"/>
          <a:stretch/>
        </p:blipFill>
        <p:spPr bwMode="auto">
          <a:xfrm>
            <a:off x="1106600" y="2059747"/>
            <a:ext cx="2968399" cy="249320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038242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Định dạng văn bản- Nhóm Fonts</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25</a:t>
            </a:fld>
            <a:endParaRPr lang="en-US"/>
          </a:p>
        </p:txBody>
      </p:sp>
      <p:pic>
        <p:nvPicPr>
          <p:cNvPr id="11" name="Picture 10">
            <a:extLst>
              <a:ext uri="{FF2B5EF4-FFF2-40B4-BE49-F238E27FC236}">
                <a16:creationId xmlns:a16="http://schemas.microsoft.com/office/drawing/2014/main" id="{858D6FC3-9FC6-4E57-ABAB-7B87289BD2DC}"/>
              </a:ext>
            </a:extLst>
          </p:cNvPr>
          <p:cNvPicPr/>
          <p:nvPr/>
        </p:nvPicPr>
        <p:blipFill>
          <a:blip r:embed="rId3"/>
          <a:stretch>
            <a:fillRect/>
          </a:stretch>
        </p:blipFill>
        <p:spPr>
          <a:xfrm>
            <a:off x="634365" y="1158293"/>
            <a:ext cx="3937635" cy="1589180"/>
          </a:xfrm>
          <a:prstGeom prst="rect">
            <a:avLst/>
          </a:prstGeom>
        </p:spPr>
      </p:pic>
      <p:pic>
        <p:nvPicPr>
          <p:cNvPr id="12" name="Picture 11">
            <a:extLst>
              <a:ext uri="{FF2B5EF4-FFF2-40B4-BE49-F238E27FC236}">
                <a16:creationId xmlns:a16="http://schemas.microsoft.com/office/drawing/2014/main" id="{61EBF5FD-AC42-49A1-A8A2-7A18AC6A89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37433" y="1200150"/>
            <a:ext cx="2483483" cy="3260721"/>
          </a:xfrm>
          <a:prstGeom prst="rect">
            <a:avLst/>
          </a:prstGeom>
          <a:noFill/>
          <a:ln>
            <a:noFill/>
          </a:ln>
        </p:spPr>
      </p:pic>
    </p:spTree>
    <p:extLst>
      <p:ext uri="{BB962C8B-B14F-4D97-AF65-F5344CB8AC3E}">
        <p14:creationId xmlns:p14="http://schemas.microsoft.com/office/powerpoint/2010/main" val="1095646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Định dạng văn bản- Nhóm Fonts</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26</a:t>
            </a:fld>
            <a:endParaRPr lang="en-US"/>
          </a:p>
        </p:txBody>
      </p:sp>
      <p:graphicFrame>
        <p:nvGraphicFramePr>
          <p:cNvPr id="3" name="Table 2">
            <a:extLst>
              <a:ext uri="{FF2B5EF4-FFF2-40B4-BE49-F238E27FC236}">
                <a16:creationId xmlns:a16="http://schemas.microsoft.com/office/drawing/2014/main" id="{9FB194B9-2D4C-45F6-9874-18E6AD345DA4}"/>
              </a:ext>
            </a:extLst>
          </p:cNvPr>
          <p:cNvGraphicFramePr>
            <a:graphicFrameLocks noGrp="1"/>
          </p:cNvGraphicFramePr>
          <p:nvPr>
            <p:extLst>
              <p:ext uri="{D42A27DB-BD31-4B8C-83A1-F6EECF244321}">
                <p14:modId xmlns:p14="http://schemas.microsoft.com/office/powerpoint/2010/main" val="878605549"/>
              </p:ext>
            </p:extLst>
          </p:nvPr>
        </p:nvGraphicFramePr>
        <p:xfrm>
          <a:off x="203200" y="1956022"/>
          <a:ext cx="8483600" cy="2743200"/>
        </p:xfrm>
        <a:graphic>
          <a:graphicData uri="http://schemas.openxmlformats.org/drawingml/2006/table">
            <a:tbl>
              <a:tblPr firstCol="1" bandRow="1">
                <a:tableStyleId>{5C22544A-7EE6-4342-B048-85BDC9FD1C3A}</a:tableStyleId>
              </a:tblPr>
              <a:tblGrid>
                <a:gridCol w="2075543">
                  <a:extLst>
                    <a:ext uri="{9D8B030D-6E8A-4147-A177-3AD203B41FA5}">
                      <a16:colId xmlns:a16="http://schemas.microsoft.com/office/drawing/2014/main" val="1689856856"/>
                    </a:ext>
                  </a:extLst>
                </a:gridCol>
                <a:gridCol w="6408057">
                  <a:extLst>
                    <a:ext uri="{9D8B030D-6E8A-4147-A177-3AD203B41FA5}">
                      <a16:colId xmlns:a16="http://schemas.microsoft.com/office/drawing/2014/main" val="3360866340"/>
                    </a:ext>
                  </a:extLst>
                </a:gridCol>
              </a:tblGrid>
              <a:tr h="274320">
                <a:tc>
                  <a:txBody>
                    <a:bodyPr/>
                    <a:lstStyle/>
                    <a:p>
                      <a:pPr marL="228600" algn="l">
                        <a:spcAft>
                          <a:spcPts val="0"/>
                        </a:spcAft>
                        <a:tabLst>
                          <a:tab pos="228600" algn="l"/>
                        </a:tabLst>
                      </a:pPr>
                      <a:r>
                        <a:rPr lang="en-US" sz="1800">
                          <a:effectLst/>
                        </a:rPr>
                        <a:t>Font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rPr>
                        <a:t>Áp dụng một kiểu chữ cụ thể (được gọi là phông chữ) cho văn bản đã chọn.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303601993"/>
                  </a:ext>
                </a:extLst>
              </a:tr>
              <a:tr h="274320">
                <a:tc>
                  <a:txBody>
                    <a:bodyPr/>
                    <a:lstStyle/>
                    <a:p>
                      <a:pPr marL="228600" algn="l">
                        <a:spcAft>
                          <a:spcPts val="0"/>
                        </a:spcAft>
                        <a:tabLst>
                          <a:tab pos="228600" algn="l"/>
                        </a:tabLst>
                      </a:pPr>
                      <a:r>
                        <a:rPr lang="en-US" sz="1800">
                          <a:effectLst/>
                        </a:rPr>
                        <a:t>Font Size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rPr>
                        <a:t>Thiết lập kích thước (chiều cao) của văn bản đã chọn. Cỡ chữ được đo bằng đơn vị gọi là pt. Chọn hoặc nhập kích thước vào ô.</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2070557135"/>
                  </a:ext>
                </a:extLst>
              </a:tr>
              <a:tr h="274320">
                <a:tc>
                  <a:txBody>
                    <a:bodyPr/>
                    <a:lstStyle/>
                    <a:p>
                      <a:pPr marL="228600" algn="l">
                        <a:spcAft>
                          <a:spcPts val="0"/>
                        </a:spcAft>
                        <a:tabLst>
                          <a:tab pos="228600" algn="l"/>
                        </a:tabLst>
                      </a:pPr>
                      <a:r>
                        <a:rPr lang="en-US" sz="1800">
                          <a:effectLst/>
                        </a:rPr>
                        <a:t>Increase Font Size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rPr>
                        <a:t>Tăng kích thước phông chữ của văn bản đã chọn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4261482507"/>
                  </a:ext>
                </a:extLst>
              </a:tr>
              <a:tr h="274320">
                <a:tc>
                  <a:txBody>
                    <a:bodyPr/>
                    <a:lstStyle/>
                    <a:p>
                      <a:pPr marL="228600" algn="l">
                        <a:spcAft>
                          <a:spcPts val="0"/>
                        </a:spcAft>
                        <a:tabLst>
                          <a:tab pos="228600" algn="l"/>
                        </a:tabLst>
                      </a:pPr>
                      <a:r>
                        <a:rPr lang="en-US" sz="1800">
                          <a:effectLst/>
                        </a:rPr>
                        <a:t>Decrease Font Size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rPr>
                        <a:t>Giảm kích thước phông chữ của văn bản đã chọn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1178876697"/>
                  </a:ext>
                </a:extLst>
              </a:tr>
              <a:tr h="274320">
                <a:tc>
                  <a:txBody>
                    <a:bodyPr/>
                    <a:lstStyle/>
                    <a:p>
                      <a:pPr marL="228600" algn="l">
                        <a:spcAft>
                          <a:spcPts val="0"/>
                        </a:spcAft>
                        <a:tabLst>
                          <a:tab pos="228600" algn="l"/>
                        </a:tabLst>
                      </a:pPr>
                      <a:r>
                        <a:rPr lang="en-US" sz="1800">
                          <a:effectLst/>
                        </a:rPr>
                        <a:t>Clear All Formatting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rPr>
                        <a:t>Xóa tất cả định dạng đối với văn bản đã chọn.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27749084"/>
                  </a:ext>
                </a:extLst>
              </a:tr>
              <a:tr h="274320">
                <a:tc>
                  <a:txBody>
                    <a:bodyPr/>
                    <a:lstStyle/>
                    <a:p>
                      <a:pPr marL="228600" algn="l">
                        <a:spcAft>
                          <a:spcPts val="0"/>
                        </a:spcAft>
                        <a:tabLst>
                          <a:tab pos="228600" algn="l"/>
                        </a:tabLst>
                      </a:pPr>
                      <a:r>
                        <a:rPr lang="en-US" sz="1800">
                          <a:effectLst/>
                        </a:rPr>
                        <a:t>Bold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rPr>
                        <a:t>In đậm văn bản đã chọn.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2795269168"/>
                  </a:ext>
                </a:extLst>
              </a:tr>
              <a:tr h="274320">
                <a:tc>
                  <a:txBody>
                    <a:bodyPr/>
                    <a:lstStyle/>
                    <a:p>
                      <a:pPr marL="228600" algn="l">
                        <a:spcAft>
                          <a:spcPts val="0"/>
                        </a:spcAft>
                        <a:tabLst>
                          <a:tab pos="228600" algn="l"/>
                        </a:tabLst>
                      </a:pPr>
                      <a:r>
                        <a:rPr lang="en-US" sz="1800">
                          <a:effectLst/>
                        </a:rPr>
                        <a:t>Italic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rPr>
                        <a:t>In nghiêng văn bản đã chọn.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3587860667"/>
                  </a:ext>
                </a:extLst>
              </a:tr>
            </a:tbl>
          </a:graphicData>
        </a:graphic>
      </p:graphicFrame>
      <p:pic>
        <p:nvPicPr>
          <p:cNvPr id="9" name="Picture 8">
            <a:extLst>
              <a:ext uri="{FF2B5EF4-FFF2-40B4-BE49-F238E27FC236}">
                <a16:creationId xmlns:a16="http://schemas.microsoft.com/office/drawing/2014/main" id="{2443578D-95BD-4292-868D-86AEC85C4E87}"/>
              </a:ext>
            </a:extLst>
          </p:cNvPr>
          <p:cNvPicPr/>
          <p:nvPr/>
        </p:nvPicPr>
        <p:blipFill>
          <a:blip r:embed="rId3"/>
          <a:stretch>
            <a:fillRect/>
          </a:stretch>
        </p:blipFill>
        <p:spPr>
          <a:xfrm>
            <a:off x="6084479" y="862454"/>
            <a:ext cx="2602321" cy="1050264"/>
          </a:xfrm>
          <a:prstGeom prst="rect">
            <a:avLst/>
          </a:prstGeom>
        </p:spPr>
      </p:pic>
    </p:spTree>
    <p:extLst>
      <p:ext uri="{BB962C8B-B14F-4D97-AF65-F5344CB8AC3E}">
        <p14:creationId xmlns:p14="http://schemas.microsoft.com/office/powerpoint/2010/main" val="3205193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Định dạng văn bản- Nhóm Fonts</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27</a:t>
            </a:fld>
            <a:endParaRPr lang="en-US"/>
          </a:p>
        </p:txBody>
      </p:sp>
      <p:pic>
        <p:nvPicPr>
          <p:cNvPr id="9" name="Picture 8">
            <a:extLst>
              <a:ext uri="{FF2B5EF4-FFF2-40B4-BE49-F238E27FC236}">
                <a16:creationId xmlns:a16="http://schemas.microsoft.com/office/drawing/2014/main" id="{2443578D-95BD-4292-868D-86AEC85C4E87}"/>
              </a:ext>
            </a:extLst>
          </p:cNvPr>
          <p:cNvPicPr/>
          <p:nvPr/>
        </p:nvPicPr>
        <p:blipFill>
          <a:blip r:embed="rId3"/>
          <a:stretch>
            <a:fillRect/>
          </a:stretch>
        </p:blipFill>
        <p:spPr>
          <a:xfrm>
            <a:off x="6084479" y="862454"/>
            <a:ext cx="2602321" cy="1050264"/>
          </a:xfrm>
          <a:prstGeom prst="rect">
            <a:avLst/>
          </a:prstGeom>
        </p:spPr>
      </p:pic>
      <p:graphicFrame>
        <p:nvGraphicFramePr>
          <p:cNvPr id="7" name="Table 6">
            <a:extLst>
              <a:ext uri="{FF2B5EF4-FFF2-40B4-BE49-F238E27FC236}">
                <a16:creationId xmlns:a16="http://schemas.microsoft.com/office/drawing/2014/main" id="{0169924E-E9D1-4B50-B168-313908965F15}"/>
              </a:ext>
            </a:extLst>
          </p:cNvPr>
          <p:cNvGraphicFramePr>
            <a:graphicFrameLocks noGrp="1"/>
          </p:cNvGraphicFramePr>
          <p:nvPr>
            <p:extLst>
              <p:ext uri="{D42A27DB-BD31-4B8C-83A1-F6EECF244321}">
                <p14:modId xmlns:p14="http://schemas.microsoft.com/office/powerpoint/2010/main" val="4123654619"/>
              </p:ext>
            </p:extLst>
          </p:nvPr>
        </p:nvGraphicFramePr>
        <p:xfrm>
          <a:off x="326570" y="2133503"/>
          <a:ext cx="8360230" cy="2194560"/>
        </p:xfrm>
        <a:graphic>
          <a:graphicData uri="http://schemas.openxmlformats.org/drawingml/2006/table">
            <a:tbl>
              <a:tblPr firstCol="1" bandRow="1">
                <a:tableStyleId>{5C22544A-7EE6-4342-B048-85BDC9FD1C3A}</a:tableStyleId>
              </a:tblPr>
              <a:tblGrid>
                <a:gridCol w="1901116">
                  <a:extLst>
                    <a:ext uri="{9D8B030D-6E8A-4147-A177-3AD203B41FA5}">
                      <a16:colId xmlns:a16="http://schemas.microsoft.com/office/drawing/2014/main" val="3452453792"/>
                    </a:ext>
                  </a:extLst>
                </a:gridCol>
                <a:gridCol w="6459114">
                  <a:extLst>
                    <a:ext uri="{9D8B030D-6E8A-4147-A177-3AD203B41FA5}">
                      <a16:colId xmlns:a16="http://schemas.microsoft.com/office/drawing/2014/main" val="369937168"/>
                    </a:ext>
                  </a:extLst>
                </a:gridCol>
              </a:tblGrid>
              <a:tr h="274320">
                <a:tc>
                  <a:txBody>
                    <a:bodyPr/>
                    <a:lstStyle/>
                    <a:p>
                      <a:pPr marL="228600" algn="l">
                        <a:spcAft>
                          <a:spcPts val="0"/>
                        </a:spcAft>
                        <a:tabLst>
                          <a:tab pos="228600" algn="l"/>
                        </a:tabLst>
                      </a:pPr>
                      <a:r>
                        <a:rPr lang="en-US" sz="1800">
                          <a:effectLst/>
                          <a:latin typeface="Times New Roman" panose="02020603050405020304" pitchFamily="18" charset="0"/>
                          <a:cs typeface="Times New Roman" panose="02020603050405020304" pitchFamily="18" charset="0"/>
                        </a:rPr>
                        <a:t>Underline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latin typeface="Times New Roman" panose="02020603050405020304" pitchFamily="18" charset="0"/>
                          <a:cs typeface="Times New Roman" panose="02020603050405020304" pitchFamily="18" charset="0"/>
                        </a:rPr>
                        <a:t>Gạch chân văn bản đã chọn.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3497884201"/>
                  </a:ext>
                </a:extLst>
              </a:tr>
              <a:tr h="274320">
                <a:tc>
                  <a:txBody>
                    <a:bodyPr/>
                    <a:lstStyle/>
                    <a:p>
                      <a:pPr marL="228600" algn="l">
                        <a:spcAft>
                          <a:spcPts val="0"/>
                        </a:spcAft>
                        <a:tabLst>
                          <a:tab pos="228600" algn="l"/>
                        </a:tabLst>
                      </a:pPr>
                      <a:r>
                        <a:rPr lang="en-US" sz="1800">
                          <a:effectLst/>
                          <a:latin typeface="Times New Roman" panose="02020603050405020304" pitchFamily="18" charset="0"/>
                          <a:cs typeface="Times New Roman" panose="02020603050405020304" pitchFamily="18" charset="0"/>
                        </a:rPr>
                        <a:t>Text Shadow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latin typeface="Times New Roman" panose="02020603050405020304" pitchFamily="18" charset="0"/>
                          <a:cs typeface="Times New Roman" panose="02020603050405020304" pitchFamily="18" charset="0"/>
                        </a:rPr>
                        <a:t>Áp dụng đổ bóng phía sau văn bản đã chọn.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2344310011"/>
                  </a:ext>
                </a:extLst>
              </a:tr>
              <a:tr h="274320">
                <a:tc>
                  <a:txBody>
                    <a:bodyPr/>
                    <a:lstStyle/>
                    <a:p>
                      <a:pPr marL="228600" algn="l">
                        <a:spcAft>
                          <a:spcPts val="0"/>
                        </a:spcAft>
                        <a:tabLst>
                          <a:tab pos="228600" algn="l"/>
                        </a:tabLst>
                      </a:pPr>
                      <a:r>
                        <a:rPr lang="en-US" sz="1800">
                          <a:effectLst/>
                          <a:latin typeface="Times New Roman" panose="02020603050405020304" pitchFamily="18" charset="0"/>
                          <a:cs typeface="Times New Roman" panose="02020603050405020304" pitchFamily="18" charset="0"/>
                        </a:rPr>
                        <a:t>Strikethrough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latin typeface="Times New Roman" panose="02020603050405020304" pitchFamily="18" charset="0"/>
                          <a:cs typeface="Times New Roman" panose="02020603050405020304" pitchFamily="18" charset="0"/>
                        </a:rPr>
                        <a:t>Vẽ một dòng gạch đè ngang ở giữa văn bản đã chọn.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1462318909"/>
                  </a:ext>
                </a:extLst>
              </a:tr>
              <a:tr h="274320">
                <a:tc>
                  <a:txBody>
                    <a:bodyPr/>
                    <a:lstStyle/>
                    <a:p>
                      <a:pPr marL="228600" algn="l">
                        <a:spcAft>
                          <a:spcPts val="0"/>
                        </a:spcAft>
                        <a:tabLst>
                          <a:tab pos="228600" algn="l"/>
                        </a:tabLst>
                      </a:pPr>
                      <a:r>
                        <a:rPr lang="en-US" sz="1800">
                          <a:effectLst/>
                          <a:latin typeface="Times New Roman" panose="02020603050405020304" pitchFamily="18" charset="0"/>
                          <a:cs typeface="Times New Roman" panose="02020603050405020304" pitchFamily="18" charset="0"/>
                        </a:rPr>
                        <a:t>Character Spacing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latin typeface="Times New Roman" panose="02020603050405020304" pitchFamily="18" charset="0"/>
                          <a:cs typeface="Times New Roman" panose="02020603050405020304" pitchFamily="18" charset="0"/>
                        </a:rPr>
                        <a:t>Điều chỉnh khoảng cách giữa các ký tự (chữ cái). Nhấp vào mũi tên để hiển thị các tùy chọn có sẵn.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4173577408"/>
                  </a:ext>
                </a:extLst>
              </a:tr>
              <a:tr h="274320">
                <a:tc>
                  <a:txBody>
                    <a:bodyPr/>
                    <a:lstStyle/>
                    <a:p>
                      <a:pPr marL="228600" algn="l">
                        <a:spcAft>
                          <a:spcPts val="0"/>
                        </a:spcAft>
                        <a:tabLst>
                          <a:tab pos="228600" algn="l"/>
                        </a:tabLst>
                      </a:pPr>
                      <a:r>
                        <a:rPr lang="en-US" sz="1800">
                          <a:effectLst/>
                          <a:latin typeface="Times New Roman" panose="02020603050405020304" pitchFamily="18" charset="0"/>
                          <a:cs typeface="Times New Roman" panose="02020603050405020304" pitchFamily="18" charset="0"/>
                        </a:rPr>
                        <a:t>Change Case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latin typeface="Times New Roman" panose="02020603050405020304" pitchFamily="18" charset="0"/>
                          <a:cs typeface="Times New Roman" panose="02020603050405020304" pitchFamily="18" charset="0"/>
                        </a:rPr>
                        <a:t>Thay đổi các viết in hoa của văn bản đã chọn. Nhấp vào mũi tên để hiển thị các tùy chọn có sẵn.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177338190"/>
                  </a:ext>
                </a:extLst>
              </a:tr>
              <a:tr h="274320">
                <a:tc>
                  <a:txBody>
                    <a:bodyPr/>
                    <a:lstStyle/>
                    <a:p>
                      <a:pPr marL="228600" algn="just">
                        <a:spcAft>
                          <a:spcPts val="0"/>
                        </a:spcAft>
                        <a:tabLst>
                          <a:tab pos="228600" algn="l"/>
                        </a:tabLst>
                      </a:pPr>
                      <a:r>
                        <a:rPr lang="en-US" sz="1800">
                          <a:effectLst/>
                          <a:latin typeface="Times New Roman" panose="02020603050405020304" pitchFamily="18" charset="0"/>
                          <a:cs typeface="Times New Roman" panose="02020603050405020304" pitchFamily="18" charset="0"/>
                        </a:rPr>
                        <a:t>Font Color</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tc>
                  <a:txBody>
                    <a:bodyPr/>
                    <a:lstStyle/>
                    <a:p>
                      <a:pPr marL="228600" algn="just">
                        <a:spcAft>
                          <a:spcPts val="0"/>
                        </a:spcAft>
                        <a:tabLst>
                          <a:tab pos="228600" algn="l"/>
                        </a:tabLst>
                      </a:pPr>
                      <a:r>
                        <a:rPr lang="en-US" sz="1800">
                          <a:effectLst/>
                          <a:latin typeface="Times New Roman" panose="02020603050405020304" pitchFamily="18" charset="0"/>
                          <a:cs typeface="Times New Roman" panose="02020603050405020304" pitchFamily="18" charset="0"/>
                        </a:rPr>
                        <a:t>Thay đổi màu của văn bản đã chọn.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3025" marT="0" marB="0" anchor="ctr"/>
                </a:tc>
                <a:extLst>
                  <a:ext uri="{0D108BD9-81ED-4DB2-BD59-A6C34878D82A}">
                    <a16:rowId xmlns:a16="http://schemas.microsoft.com/office/drawing/2014/main" val="2176513115"/>
                  </a:ext>
                </a:extLst>
              </a:tr>
            </a:tbl>
          </a:graphicData>
        </a:graphic>
      </p:graphicFrame>
    </p:spTree>
    <p:extLst>
      <p:ext uri="{BB962C8B-B14F-4D97-AF65-F5344CB8AC3E}">
        <p14:creationId xmlns:p14="http://schemas.microsoft.com/office/powerpoint/2010/main" val="29890867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Định dạng văn bản- Nhóm Fonts</a:t>
            </a:r>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8" y="1123950"/>
            <a:ext cx="4815569" cy="3429000"/>
          </a:xfrm>
        </p:spPr>
        <p:txBody>
          <a:bodyPr/>
          <a:lstStyle/>
          <a:p>
            <a:r>
              <a:rPr lang="en-US"/>
              <a:t>Hộp thoại Font cho phép tùy chỉnh văn bản bằng các tùy chọn phông chữ và ký tự nâng cao. </a:t>
            </a:r>
          </a:p>
          <a:p>
            <a:pPr marL="0" indent="0">
              <a:buNone/>
            </a:pP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28</a:t>
            </a:fld>
            <a:endParaRPr lang="en-US"/>
          </a:p>
        </p:txBody>
      </p:sp>
      <p:pic>
        <p:nvPicPr>
          <p:cNvPr id="13" name="Picture 12">
            <a:extLst>
              <a:ext uri="{FF2B5EF4-FFF2-40B4-BE49-F238E27FC236}">
                <a16:creationId xmlns:a16="http://schemas.microsoft.com/office/drawing/2014/main" id="{96654593-C3A4-48DF-AAA7-3CC41950BDC2}"/>
              </a:ext>
            </a:extLst>
          </p:cNvPr>
          <p:cNvPicPr/>
          <p:nvPr/>
        </p:nvPicPr>
        <p:blipFill>
          <a:blip r:embed="rId3"/>
          <a:stretch>
            <a:fillRect/>
          </a:stretch>
        </p:blipFill>
        <p:spPr bwMode="auto">
          <a:xfrm>
            <a:off x="4946197" y="1235075"/>
            <a:ext cx="4067175" cy="2673350"/>
          </a:xfrm>
          <a:prstGeom prst="rect">
            <a:avLst/>
          </a:prstGeom>
          <a:noFill/>
          <a:ln>
            <a:noFill/>
          </a:ln>
        </p:spPr>
      </p:pic>
    </p:spTree>
    <p:extLst>
      <p:ext uri="{BB962C8B-B14F-4D97-AF65-F5344CB8AC3E}">
        <p14:creationId xmlns:p14="http://schemas.microsoft.com/office/powerpoint/2010/main" val="1153949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Sử dụng Format Painter</a:t>
            </a:r>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8" y="1123950"/>
            <a:ext cx="5442858" cy="3429000"/>
          </a:xfrm>
        </p:spPr>
        <p:txBody>
          <a:bodyPr/>
          <a:lstStyle/>
          <a:p>
            <a:r>
              <a:rPr lang="en-US"/>
              <a:t>Format Painter cho phép sao chép định dạng từ bất kỳ đối tượng nào, bao gồm văn bản, sang đối tượng khác ở bất kỳ đâu trong slide. </a:t>
            </a:r>
          </a:p>
          <a:p>
            <a:r>
              <a:rPr lang="en-US"/>
              <a:t>Bạn có thể sử dụng Format Painter để sao chép định dạng một lần hoặc nhiều lần.</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29</a:t>
            </a:fld>
            <a:endParaRPr lang="en-US"/>
          </a:p>
        </p:txBody>
      </p:sp>
      <p:pic>
        <p:nvPicPr>
          <p:cNvPr id="8" name="Picture 7">
            <a:extLst>
              <a:ext uri="{FF2B5EF4-FFF2-40B4-BE49-F238E27FC236}">
                <a16:creationId xmlns:a16="http://schemas.microsoft.com/office/drawing/2014/main" id="{5A9ABCA2-520D-4D25-B248-C3664B8DD9CA}"/>
              </a:ext>
            </a:extLst>
          </p:cNvPr>
          <p:cNvPicPr/>
          <p:nvPr/>
        </p:nvPicPr>
        <p:blipFill>
          <a:blip r:embed="rId3"/>
          <a:stretch>
            <a:fillRect/>
          </a:stretch>
        </p:blipFill>
        <p:spPr bwMode="auto">
          <a:xfrm>
            <a:off x="5877469" y="214584"/>
            <a:ext cx="675731" cy="675731"/>
          </a:xfrm>
          <a:prstGeom prst="rect">
            <a:avLst/>
          </a:prstGeom>
          <a:noFill/>
          <a:ln>
            <a:noFill/>
          </a:ln>
        </p:spPr>
      </p:pic>
      <p:pic>
        <p:nvPicPr>
          <p:cNvPr id="14" name="Picture 13">
            <a:extLst>
              <a:ext uri="{FF2B5EF4-FFF2-40B4-BE49-F238E27FC236}">
                <a16:creationId xmlns:a16="http://schemas.microsoft.com/office/drawing/2014/main" id="{007874FA-2013-465F-9768-1B6744219E08}"/>
              </a:ext>
            </a:extLst>
          </p:cNvPr>
          <p:cNvPicPr/>
          <p:nvPr/>
        </p:nvPicPr>
        <p:blipFill>
          <a:blip r:embed="rId4"/>
          <a:stretch>
            <a:fillRect/>
          </a:stretch>
        </p:blipFill>
        <p:spPr bwMode="auto">
          <a:xfrm>
            <a:off x="5877469" y="1184853"/>
            <a:ext cx="2809331" cy="1660365"/>
          </a:xfrm>
          <a:prstGeom prst="rect">
            <a:avLst/>
          </a:prstGeom>
          <a:noFill/>
          <a:ln>
            <a:noFill/>
          </a:ln>
        </p:spPr>
      </p:pic>
    </p:spTree>
    <p:extLst>
      <p:ext uri="{BB962C8B-B14F-4D97-AF65-F5344CB8AC3E}">
        <p14:creationId xmlns:p14="http://schemas.microsoft.com/office/powerpoint/2010/main" val="1329523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Outline để tạo slide</a:t>
            </a:r>
            <a:endParaRPr lang="en-US" dirty="0"/>
          </a:p>
        </p:txBody>
      </p:sp>
      <p:sp>
        <p:nvSpPr>
          <p:cNvPr id="3" name="Content Placeholder 2"/>
          <p:cNvSpPr>
            <a:spLocks noGrp="1"/>
          </p:cNvSpPr>
          <p:nvPr>
            <p:ph type="body" sz="quarter" idx="13"/>
          </p:nvPr>
        </p:nvSpPr>
        <p:spPr>
          <a:xfrm>
            <a:off x="601249" y="1024128"/>
            <a:ext cx="8305007" cy="3468499"/>
          </a:xfrm>
        </p:spPr>
        <p:txBody>
          <a:bodyPr/>
          <a:lstStyle/>
          <a:p>
            <a:pPr>
              <a:buFont typeface="Wingdings" panose="05000000000000000000" pitchFamily="2" charset="2"/>
              <a:buChar char="v"/>
            </a:pPr>
            <a:r>
              <a:rPr lang="en-US"/>
              <a:t>Trước khi tạo một bài trình chiếu th</a:t>
            </a:r>
            <a:r>
              <a:rPr lang="vi-VN"/>
              <a:t>ư</a:t>
            </a:r>
            <a:r>
              <a:rPr lang="en-US"/>
              <a:t>ờng:</a:t>
            </a:r>
          </a:p>
          <a:p>
            <a:pPr lvl="1"/>
            <a:r>
              <a:rPr lang="en-US"/>
              <a:t>Cần xác định cấu trúc, luồng và nội dung của bài trình chiếu.  </a:t>
            </a:r>
          </a:p>
          <a:p>
            <a:pPr lvl="1"/>
            <a:r>
              <a:rPr lang="en-US"/>
              <a:t>Sau đó thực hiện dàn ý phác thảo cho bài trình chiếu </a:t>
            </a:r>
            <a:r>
              <a:rPr lang="en-US" i="1"/>
              <a:t>(Outline).</a:t>
            </a:r>
            <a:r>
              <a:rPr lang="en-US"/>
              <a:t> </a:t>
            </a:r>
          </a:p>
          <a:p>
            <a:pPr lvl="1"/>
            <a:r>
              <a:rPr lang="en-US"/>
              <a:t>Cuối cùng là tạo bài trình chiếu dựa trên Outline.</a:t>
            </a:r>
          </a:p>
          <a:p>
            <a:pPr>
              <a:buFont typeface="Wingdings" panose="05000000000000000000" pitchFamily="2" charset="2"/>
              <a:buChar char="v"/>
            </a:pPr>
            <a:r>
              <a:rPr lang="en-US"/>
              <a:t>Có thể tạo Outline trực tiếp bằng PowerPoint hoặc bạn có thể nhập Outline hiện có vào PowerPoint. </a:t>
            </a:r>
          </a:p>
          <a:p>
            <a:pPr>
              <a:buFont typeface="Wingdings" panose="05000000000000000000" pitchFamily="2" charset="2"/>
              <a:buChar char="v"/>
            </a:pPr>
            <a:r>
              <a:rPr lang="en-US"/>
              <a:t>PowerPoint cho phép sử dụng nhiều định dạng tập tin Outline như Word, HTML hoặc txt. </a:t>
            </a:r>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3</a:t>
            </a:fld>
            <a:endParaRPr lang="en-US"/>
          </a:p>
        </p:txBody>
      </p:sp>
    </p:spTree>
    <p:extLst>
      <p:ext uri="{BB962C8B-B14F-4D97-AF65-F5344CB8AC3E}">
        <p14:creationId xmlns:p14="http://schemas.microsoft.com/office/powerpoint/2010/main" val="2670655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Xóa định dạng</a:t>
            </a:r>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8" y="1268846"/>
            <a:ext cx="5297715" cy="3284103"/>
          </a:xfrm>
        </p:spPr>
        <p:txBody>
          <a:bodyPr/>
          <a:lstStyle/>
          <a:p>
            <a:r>
              <a:rPr lang="en-US"/>
              <a:t>Xóa định dạng đ</a:t>
            </a:r>
            <a:r>
              <a:rPr lang="vi-VN"/>
              <a:t>ư</a:t>
            </a:r>
            <a:r>
              <a:rPr lang="en-US"/>
              <a:t>ợc áp dụng cho văn bản đ</a:t>
            </a:r>
            <a:r>
              <a:rPr lang="vi-VN"/>
              <a:t>ư</a:t>
            </a:r>
            <a:r>
              <a:rPr lang="en-US"/>
              <a:t>ợc chọn trở về lại định dạng mặc định.</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30</a:t>
            </a:fld>
            <a:endParaRPr lang="en-US"/>
          </a:p>
        </p:txBody>
      </p:sp>
      <p:pic>
        <p:nvPicPr>
          <p:cNvPr id="9" name="Picture 8">
            <a:extLst>
              <a:ext uri="{FF2B5EF4-FFF2-40B4-BE49-F238E27FC236}">
                <a16:creationId xmlns:a16="http://schemas.microsoft.com/office/drawing/2014/main" id="{A565AB74-262C-4D90-8408-DB23F1AEE84B}"/>
              </a:ext>
            </a:extLst>
          </p:cNvPr>
          <p:cNvPicPr/>
          <p:nvPr/>
        </p:nvPicPr>
        <p:blipFill>
          <a:blip r:embed="rId3">
            <a:extLst>
              <a:ext uri="{28A0092B-C50C-407E-A947-70E740481C1C}">
                <a14:useLocalDpi xmlns:a14="http://schemas.microsoft.com/office/drawing/2010/main" val="0"/>
              </a:ext>
            </a:extLst>
          </a:blip>
          <a:srcRect l="20290" t="7971" r="7245" b="7536"/>
          <a:stretch>
            <a:fillRect/>
          </a:stretch>
        </p:blipFill>
        <p:spPr bwMode="auto">
          <a:xfrm>
            <a:off x="5584372" y="182356"/>
            <a:ext cx="675835" cy="724313"/>
          </a:xfrm>
          <a:prstGeom prst="rect">
            <a:avLst/>
          </a:prstGeom>
          <a:noFill/>
          <a:ln>
            <a:noFill/>
          </a:ln>
        </p:spPr>
      </p:pic>
      <p:pic>
        <p:nvPicPr>
          <p:cNvPr id="10" name="Picture 9">
            <a:extLst>
              <a:ext uri="{FF2B5EF4-FFF2-40B4-BE49-F238E27FC236}">
                <a16:creationId xmlns:a16="http://schemas.microsoft.com/office/drawing/2014/main" id="{1D790EA6-E762-41B1-A6E6-2DD9697DD668}"/>
              </a:ext>
            </a:extLst>
          </p:cNvPr>
          <p:cNvPicPr/>
          <p:nvPr/>
        </p:nvPicPr>
        <p:blipFill>
          <a:blip r:embed="rId4"/>
          <a:stretch>
            <a:fillRect/>
          </a:stretch>
        </p:blipFill>
        <p:spPr>
          <a:xfrm>
            <a:off x="5584372" y="1268847"/>
            <a:ext cx="3228304" cy="1302903"/>
          </a:xfrm>
          <a:prstGeom prst="rect">
            <a:avLst/>
          </a:prstGeom>
        </p:spPr>
      </p:pic>
    </p:spTree>
    <p:extLst>
      <p:ext uri="{BB962C8B-B14F-4D97-AF65-F5344CB8AC3E}">
        <p14:creationId xmlns:p14="http://schemas.microsoft.com/office/powerpoint/2010/main" val="3342267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Định dạng đoạn văn bản</a:t>
            </a:r>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8" y="1268846"/>
            <a:ext cx="5297715" cy="3498418"/>
          </a:xfrm>
        </p:spPr>
        <p:txBody>
          <a:bodyPr/>
          <a:lstStyle/>
          <a:p>
            <a:r>
              <a:rPr lang="es-MX"/>
              <a:t>Định dạng đoạn văn bản bao gồm định dạng vị trí và hình ảnh trực quan của toàn bộ đoạn văn bản. </a:t>
            </a:r>
          </a:p>
          <a:p>
            <a:r>
              <a:rPr lang="es-MX"/>
              <a:t>Các tùy chọn định dạng đoạn văn bản bao gồm căn chỉnh, thụt lề, dấu đầu dòng và số thứ tự, hướng văn bản, khoảng cách dòng, khoảng cách trước đoạn, khoản cách sau đoạn...</a:t>
            </a:r>
            <a:endParaRPr lang="en-US"/>
          </a:p>
          <a:p>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31</a:t>
            </a:fld>
            <a:endParaRPr lang="en-US"/>
          </a:p>
        </p:txBody>
      </p:sp>
      <p:pic>
        <p:nvPicPr>
          <p:cNvPr id="11" name="Picture 10">
            <a:extLst>
              <a:ext uri="{FF2B5EF4-FFF2-40B4-BE49-F238E27FC236}">
                <a16:creationId xmlns:a16="http://schemas.microsoft.com/office/drawing/2014/main" id="{CAEB5738-6D81-4584-8874-095D67BBCC5A}"/>
              </a:ext>
            </a:extLst>
          </p:cNvPr>
          <p:cNvPicPr/>
          <p:nvPr/>
        </p:nvPicPr>
        <p:blipFill>
          <a:blip r:embed="rId3"/>
          <a:stretch>
            <a:fillRect/>
          </a:stretch>
        </p:blipFill>
        <p:spPr bwMode="auto">
          <a:xfrm>
            <a:off x="5283200" y="888145"/>
            <a:ext cx="3810000" cy="1303803"/>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24C74EDB-DB31-4BF0-A40F-1B7D674E3606}"/>
              </a:ext>
            </a:extLst>
          </p:cNvPr>
          <p:cNvPicPr/>
          <p:nvPr/>
        </p:nvPicPr>
        <p:blipFill>
          <a:blip r:embed="rId4"/>
          <a:stretch>
            <a:fillRect/>
          </a:stretch>
        </p:blipFill>
        <p:spPr bwMode="auto">
          <a:xfrm>
            <a:off x="5283200" y="2318704"/>
            <a:ext cx="3810000" cy="2480310"/>
          </a:xfrm>
          <a:prstGeom prst="rect">
            <a:avLst/>
          </a:prstGeom>
          <a:noFill/>
          <a:ln>
            <a:noFill/>
          </a:ln>
        </p:spPr>
      </p:pic>
    </p:spTree>
    <p:extLst>
      <p:ext uri="{BB962C8B-B14F-4D97-AF65-F5344CB8AC3E}">
        <p14:creationId xmlns:p14="http://schemas.microsoft.com/office/powerpoint/2010/main" val="793108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Canh lề văn bản theo chiều ngang</a:t>
            </a:r>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8" y="1268846"/>
            <a:ext cx="5297715" cy="3498418"/>
          </a:xfrm>
        </p:spPr>
        <p:txBody>
          <a:bodyPr/>
          <a:lstStyle/>
          <a:p>
            <a:r>
              <a:rPr lang="es-MX"/>
              <a:t>Canh lề văn bản theo chiều ngang là thiết lập vị trí của văn bản so với lề của Placeholder.</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32</a:t>
            </a:fld>
            <a:endParaRPr lang="en-US"/>
          </a:p>
        </p:txBody>
      </p:sp>
      <p:pic>
        <p:nvPicPr>
          <p:cNvPr id="11" name="Picture 10">
            <a:extLst>
              <a:ext uri="{FF2B5EF4-FFF2-40B4-BE49-F238E27FC236}">
                <a16:creationId xmlns:a16="http://schemas.microsoft.com/office/drawing/2014/main" id="{CAEB5738-6D81-4584-8874-095D67BBCC5A}"/>
              </a:ext>
            </a:extLst>
          </p:cNvPr>
          <p:cNvPicPr/>
          <p:nvPr/>
        </p:nvPicPr>
        <p:blipFill>
          <a:blip r:embed="rId3"/>
          <a:stretch>
            <a:fillRect/>
          </a:stretch>
        </p:blipFill>
        <p:spPr bwMode="auto">
          <a:xfrm>
            <a:off x="5283200" y="888145"/>
            <a:ext cx="3810000" cy="1303803"/>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24C74EDB-DB31-4BF0-A40F-1B7D674E3606}"/>
              </a:ext>
            </a:extLst>
          </p:cNvPr>
          <p:cNvPicPr/>
          <p:nvPr/>
        </p:nvPicPr>
        <p:blipFill>
          <a:blip r:embed="rId4"/>
          <a:stretch>
            <a:fillRect/>
          </a:stretch>
        </p:blipFill>
        <p:spPr bwMode="auto">
          <a:xfrm>
            <a:off x="5283200" y="2318704"/>
            <a:ext cx="3810000" cy="2480310"/>
          </a:xfrm>
          <a:prstGeom prst="rect">
            <a:avLst/>
          </a:prstGeom>
          <a:noFill/>
          <a:ln>
            <a:noFill/>
          </a:ln>
        </p:spPr>
      </p:pic>
      <p:pic>
        <p:nvPicPr>
          <p:cNvPr id="9" name="Picture 8">
            <a:extLst>
              <a:ext uri="{FF2B5EF4-FFF2-40B4-BE49-F238E27FC236}">
                <a16:creationId xmlns:a16="http://schemas.microsoft.com/office/drawing/2014/main" id="{F87A8C3A-DA0E-412E-A794-35AD8DE008F6}"/>
              </a:ext>
            </a:extLst>
          </p:cNvPr>
          <p:cNvPicPr/>
          <p:nvPr/>
        </p:nvPicPr>
        <p:blipFill>
          <a:blip r:embed="rId5"/>
          <a:stretch>
            <a:fillRect/>
          </a:stretch>
        </p:blipFill>
        <p:spPr>
          <a:xfrm>
            <a:off x="1417320" y="3080141"/>
            <a:ext cx="2346960" cy="628650"/>
          </a:xfrm>
          <a:prstGeom prst="rect">
            <a:avLst/>
          </a:prstGeom>
        </p:spPr>
      </p:pic>
    </p:spTree>
    <p:extLst>
      <p:ext uri="{BB962C8B-B14F-4D97-AF65-F5344CB8AC3E}">
        <p14:creationId xmlns:p14="http://schemas.microsoft.com/office/powerpoint/2010/main" val="24090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Thêm/xóa cột</a:t>
            </a:r>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9" y="1268846"/>
            <a:ext cx="5152572" cy="3498418"/>
          </a:xfrm>
        </p:spPr>
        <p:txBody>
          <a:bodyPr/>
          <a:lstStyle/>
          <a:p>
            <a:r>
              <a:rPr lang="es-MX"/>
              <a:t>Có thể chia văn bản thành hai hoặc nhiều cột. </a:t>
            </a:r>
          </a:p>
          <a:p>
            <a:r>
              <a:rPr lang="es-MX"/>
              <a:t>Bạn có thể đặt chiều rộng và khoảng cách các cột theo cách thủ công hoặc sử dụng một trong các định dạng có sẵn.</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33</a:t>
            </a:fld>
            <a:endParaRPr lang="en-US"/>
          </a:p>
        </p:txBody>
      </p:sp>
      <p:pic>
        <p:nvPicPr>
          <p:cNvPr id="11" name="Picture 10">
            <a:extLst>
              <a:ext uri="{FF2B5EF4-FFF2-40B4-BE49-F238E27FC236}">
                <a16:creationId xmlns:a16="http://schemas.microsoft.com/office/drawing/2014/main" id="{CAEB5738-6D81-4584-8874-095D67BBCC5A}"/>
              </a:ext>
            </a:extLst>
          </p:cNvPr>
          <p:cNvPicPr/>
          <p:nvPr/>
        </p:nvPicPr>
        <p:blipFill>
          <a:blip r:embed="rId3"/>
          <a:stretch>
            <a:fillRect/>
          </a:stretch>
        </p:blipFill>
        <p:spPr bwMode="auto">
          <a:xfrm>
            <a:off x="5203371" y="1242155"/>
            <a:ext cx="3810000" cy="130380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81D2143-ACC1-402B-B894-9A6BDFD9E346}"/>
              </a:ext>
            </a:extLst>
          </p:cNvPr>
          <p:cNvPicPr/>
          <p:nvPr/>
        </p:nvPicPr>
        <p:blipFill>
          <a:blip r:embed="rId4"/>
          <a:stretch>
            <a:fillRect/>
          </a:stretch>
        </p:blipFill>
        <p:spPr bwMode="auto">
          <a:xfrm>
            <a:off x="5203371" y="2829006"/>
            <a:ext cx="1485900" cy="1910080"/>
          </a:xfrm>
          <a:prstGeom prst="rect">
            <a:avLst/>
          </a:prstGeom>
          <a:noFill/>
          <a:ln>
            <a:noFill/>
          </a:ln>
        </p:spPr>
      </p:pic>
      <p:pic>
        <p:nvPicPr>
          <p:cNvPr id="14" name="Picture 13">
            <a:extLst>
              <a:ext uri="{FF2B5EF4-FFF2-40B4-BE49-F238E27FC236}">
                <a16:creationId xmlns:a16="http://schemas.microsoft.com/office/drawing/2014/main" id="{DDD246CB-9FEF-4EC5-8EF8-FC573EC2E1EC}"/>
              </a:ext>
            </a:extLst>
          </p:cNvPr>
          <p:cNvPicPr/>
          <p:nvPr/>
        </p:nvPicPr>
        <p:blipFill>
          <a:blip r:embed="rId5"/>
          <a:stretch>
            <a:fillRect/>
          </a:stretch>
        </p:blipFill>
        <p:spPr bwMode="auto">
          <a:xfrm>
            <a:off x="6963227" y="2877566"/>
            <a:ext cx="1833225" cy="1157405"/>
          </a:xfrm>
          <a:prstGeom prst="rect">
            <a:avLst/>
          </a:prstGeom>
          <a:noFill/>
          <a:ln>
            <a:noFill/>
          </a:ln>
        </p:spPr>
      </p:pic>
    </p:spTree>
    <p:extLst>
      <p:ext uri="{BB962C8B-B14F-4D97-AF65-F5344CB8AC3E}">
        <p14:creationId xmlns:p14="http://schemas.microsoft.com/office/powerpoint/2010/main" val="119096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Thụt lề đoạn văn bản</a:t>
            </a:r>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9" y="1268846"/>
            <a:ext cx="4325257" cy="3498418"/>
          </a:xfrm>
        </p:spPr>
        <p:txBody>
          <a:bodyPr/>
          <a:lstStyle/>
          <a:p>
            <a:r>
              <a:rPr lang="es-MX"/>
              <a:t>Thụt lề văn bản là vị trí của đoạn so với cạnh trái của Textbox hoặc Placeholder.</a:t>
            </a:r>
          </a:p>
          <a:p>
            <a:r>
              <a:rPr lang="es-MX"/>
              <a:t>Công cụ Ruler cho phép bạn xem và thiết lập các điểm thụt lề, đặt tab, di chuyển các bảng và sắp xếp các đối tượng.</a:t>
            </a:r>
            <a:endParaRPr lang="en-US"/>
          </a:p>
          <a:p>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34</a:t>
            </a:fld>
            <a:endParaRPr lang="en-US"/>
          </a:p>
        </p:txBody>
      </p:sp>
      <p:pic>
        <p:nvPicPr>
          <p:cNvPr id="7" name="Picture 6">
            <a:extLst>
              <a:ext uri="{FF2B5EF4-FFF2-40B4-BE49-F238E27FC236}">
                <a16:creationId xmlns:a16="http://schemas.microsoft.com/office/drawing/2014/main" id="{CC7976E5-6155-4325-BE45-9216C956B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600" y="819150"/>
            <a:ext cx="4978400" cy="1899994"/>
          </a:xfrm>
          <a:prstGeom prst="rect">
            <a:avLst/>
          </a:prstGeom>
        </p:spPr>
      </p:pic>
      <p:graphicFrame>
        <p:nvGraphicFramePr>
          <p:cNvPr id="8" name="Table 7">
            <a:extLst>
              <a:ext uri="{FF2B5EF4-FFF2-40B4-BE49-F238E27FC236}">
                <a16:creationId xmlns:a16="http://schemas.microsoft.com/office/drawing/2014/main" id="{C3B2E963-79C9-4639-B4FD-B0C474456462}"/>
              </a:ext>
            </a:extLst>
          </p:cNvPr>
          <p:cNvGraphicFramePr>
            <a:graphicFrameLocks noGrp="1"/>
          </p:cNvGraphicFramePr>
          <p:nvPr>
            <p:extLst>
              <p:ext uri="{D42A27DB-BD31-4B8C-83A1-F6EECF244321}">
                <p14:modId xmlns:p14="http://schemas.microsoft.com/office/powerpoint/2010/main" val="1592198660"/>
              </p:ext>
            </p:extLst>
          </p:nvPr>
        </p:nvGraphicFramePr>
        <p:xfrm>
          <a:off x="4201886" y="2743102"/>
          <a:ext cx="4357666" cy="2000204"/>
        </p:xfrm>
        <a:graphic>
          <a:graphicData uri="http://schemas.openxmlformats.org/drawingml/2006/table">
            <a:tbl>
              <a:tblPr firstRow="1" firstCol="1" bandRow="1">
                <a:tableStyleId>{5C22544A-7EE6-4342-B048-85BDC9FD1C3A}</a:tableStyleId>
              </a:tblPr>
              <a:tblGrid>
                <a:gridCol w="1061528">
                  <a:extLst>
                    <a:ext uri="{9D8B030D-6E8A-4147-A177-3AD203B41FA5}">
                      <a16:colId xmlns:a16="http://schemas.microsoft.com/office/drawing/2014/main" val="3981718032"/>
                    </a:ext>
                  </a:extLst>
                </a:gridCol>
                <a:gridCol w="3296138">
                  <a:extLst>
                    <a:ext uri="{9D8B030D-6E8A-4147-A177-3AD203B41FA5}">
                      <a16:colId xmlns:a16="http://schemas.microsoft.com/office/drawing/2014/main" val="3924772810"/>
                    </a:ext>
                  </a:extLst>
                </a:gridCol>
              </a:tblGrid>
              <a:tr h="333367">
                <a:tc>
                  <a:txBody>
                    <a:bodyPr/>
                    <a:lstStyle/>
                    <a:p>
                      <a:pPr marL="228600" algn="l">
                        <a:spcAft>
                          <a:spcPts val="0"/>
                        </a:spcAft>
                        <a:tabLst>
                          <a:tab pos="228600" algn="l"/>
                        </a:tabLst>
                      </a:pPr>
                      <a:r>
                        <a:rPr lang="en-US" sz="1100">
                          <a:effectLst/>
                        </a:rPr>
                        <a:t>Left Indent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algn="l">
                        <a:spcAft>
                          <a:spcPts val="0"/>
                        </a:spcAft>
                        <a:tabLst>
                          <a:tab pos="228600" algn="l"/>
                        </a:tabLst>
                      </a:pPr>
                      <a:r>
                        <a:rPr lang="es-MX" sz="1100">
                          <a:effectLst/>
                        </a:rPr>
                        <a:t>Toàn bộ đoạn được thụt lề từ lề trái.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1214190206"/>
                  </a:ext>
                </a:extLst>
              </a:tr>
              <a:tr h="666735">
                <a:tc>
                  <a:txBody>
                    <a:bodyPr/>
                    <a:lstStyle/>
                    <a:p>
                      <a:pPr marL="228600" algn="l">
                        <a:spcAft>
                          <a:spcPts val="0"/>
                        </a:spcAft>
                        <a:tabLst>
                          <a:tab pos="228600" algn="l"/>
                        </a:tabLst>
                      </a:pPr>
                      <a:r>
                        <a:rPr lang="en-US" sz="1100">
                          <a:effectLst/>
                        </a:rPr>
                        <a:t>First Line Indent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algn="l">
                        <a:spcAft>
                          <a:spcPts val="0"/>
                        </a:spcAft>
                        <a:tabLst>
                          <a:tab pos="228600" algn="l"/>
                        </a:tabLst>
                      </a:pPr>
                      <a:r>
                        <a:rPr lang="es-MX" sz="1100">
                          <a:effectLst/>
                        </a:rPr>
                        <a:t>Thụt lề dòng đầu tiên của đoạn văn, các dòng còn lại ở điểm đánh dấu thụt lề trái.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2378199383"/>
                  </a:ext>
                </a:extLst>
              </a:tr>
              <a:tr h="1000102">
                <a:tc>
                  <a:txBody>
                    <a:bodyPr/>
                    <a:lstStyle/>
                    <a:p>
                      <a:pPr marL="228600" algn="l">
                        <a:spcAft>
                          <a:spcPts val="0"/>
                        </a:spcAft>
                        <a:tabLst>
                          <a:tab pos="228600" algn="l"/>
                        </a:tabLst>
                      </a:pPr>
                      <a:r>
                        <a:rPr lang="en-US" sz="1100">
                          <a:effectLst/>
                        </a:rPr>
                        <a:t>Hanging Indent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algn="l">
                        <a:spcAft>
                          <a:spcPts val="0"/>
                        </a:spcAft>
                        <a:tabLst>
                          <a:tab pos="228600" algn="l"/>
                        </a:tabLst>
                      </a:pPr>
                      <a:r>
                        <a:rPr lang="es-MX" sz="1100">
                          <a:effectLst/>
                        </a:rPr>
                        <a:t>Dòng đầu tiên định vị ở điểm lề bên trái và thụt lề các dòng còn lại. Được sử dụng cho những bullets và numbering, mục lục.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4205302653"/>
                  </a:ext>
                </a:extLst>
              </a:tr>
            </a:tbl>
          </a:graphicData>
        </a:graphic>
      </p:graphicFrame>
      <p:pic>
        <p:nvPicPr>
          <p:cNvPr id="13" name="Picture 12">
            <a:extLst>
              <a:ext uri="{FF2B5EF4-FFF2-40B4-BE49-F238E27FC236}">
                <a16:creationId xmlns:a16="http://schemas.microsoft.com/office/drawing/2014/main" id="{6504FC61-D8CC-4025-95C9-6D3489032474}"/>
              </a:ext>
            </a:extLst>
          </p:cNvPr>
          <p:cNvPicPr/>
          <p:nvPr/>
        </p:nvPicPr>
        <p:blipFill>
          <a:blip r:embed="rId4"/>
          <a:stretch>
            <a:fillRect/>
          </a:stretch>
        </p:blipFill>
        <p:spPr>
          <a:xfrm>
            <a:off x="7620000" y="158808"/>
            <a:ext cx="1457779" cy="1074803"/>
          </a:xfrm>
          <a:prstGeom prst="rect">
            <a:avLst/>
          </a:prstGeom>
        </p:spPr>
      </p:pic>
    </p:spTree>
    <p:extLst>
      <p:ext uri="{BB962C8B-B14F-4D97-AF65-F5344CB8AC3E}">
        <p14:creationId xmlns:p14="http://schemas.microsoft.com/office/powerpoint/2010/main" val="3615889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Khoảng c</a:t>
            </a:r>
            <a:r>
              <a:rPr lang="vi-VN"/>
              <a:t>ách dòng văn bản</a:t>
            </a:r>
            <a:endParaRPr lang="en-US"/>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9" y="1268846"/>
            <a:ext cx="5889171" cy="3498418"/>
          </a:xfrm>
        </p:spPr>
        <p:txBody>
          <a:bodyPr/>
          <a:lstStyle/>
          <a:p>
            <a:r>
              <a:rPr lang="es-MX"/>
              <a:t>Line spacing: là thiết lập khoảng cách không gian dọc giữa mỗi dòng văn bản trong một đoạn văn. </a:t>
            </a:r>
          </a:p>
          <a:p>
            <a:r>
              <a:rPr lang="es-MX"/>
              <a:t>Điều chỉnh khoảng cách dòng khi bạn muốn đặt số ít dòng trên toàn bộ slide mà không làm tăng kích thước của văn bản</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35</a:t>
            </a:fld>
            <a:endParaRPr lang="en-US"/>
          </a:p>
        </p:txBody>
      </p:sp>
      <p:pic>
        <p:nvPicPr>
          <p:cNvPr id="9" name="Picture 8">
            <a:extLst>
              <a:ext uri="{FF2B5EF4-FFF2-40B4-BE49-F238E27FC236}">
                <a16:creationId xmlns:a16="http://schemas.microsoft.com/office/drawing/2014/main" id="{77028580-5771-46B1-9530-F2F0E6C1BFD9}"/>
              </a:ext>
            </a:extLst>
          </p:cNvPr>
          <p:cNvPicPr/>
          <p:nvPr/>
        </p:nvPicPr>
        <p:blipFill>
          <a:blip r:embed="rId3"/>
          <a:stretch>
            <a:fillRect/>
          </a:stretch>
        </p:blipFill>
        <p:spPr bwMode="auto">
          <a:xfrm>
            <a:off x="6384064" y="782533"/>
            <a:ext cx="1928178" cy="201067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B7F3EA6-55A4-421C-BCD0-1AB63BCD3EFF}"/>
              </a:ext>
            </a:extLst>
          </p:cNvPr>
          <p:cNvPicPr/>
          <p:nvPr/>
        </p:nvPicPr>
        <p:blipFill>
          <a:blip r:embed="rId4"/>
          <a:stretch>
            <a:fillRect/>
          </a:stretch>
        </p:blipFill>
        <p:spPr bwMode="auto">
          <a:xfrm>
            <a:off x="6384064" y="2959309"/>
            <a:ext cx="2355966" cy="1751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5295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Khoảng c</a:t>
            </a:r>
            <a:r>
              <a:rPr lang="vi-VN"/>
              <a:t>ách </a:t>
            </a:r>
            <a:r>
              <a:rPr lang="en-US"/>
              <a:t>đoạn</a:t>
            </a:r>
            <a:r>
              <a:rPr lang="vi-VN"/>
              <a:t> văn bản</a:t>
            </a:r>
            <a:endParaRPr lang="en-US"/>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9" y="1268846"/>
            <a:ext cx="5138057" cy="3498418"/>
          </a:xfrm>
        </p:spPr>
        <p:txBody>
          <a:bodyPr/>
          <a:lstStyle/>
          <a:p>
            <a:r>
              <a:rPr lang="es-MX"/>
              <a:t>Khoảng cách đoạn là phần không gian trống trước hoặc sau mỗi đoạn văn.</a:t>
            </a:r>
          </a:p>
          <a:p>
            <a:r>
              <a:rPr lang="es-MX"/>
              <a:t>Điều chỉnh khoảng cách đoạn khi muốn hiển thị nhiều khoảng trống hơn giữa các đoạn.</a:t>
            </a:r>
            <a:endParaRPr lang="en-US"/>
          </a:p>
          <a:p>
            <a:pPr marL="0" indent="0">
              <a:buNone/>
            </a:pP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36</a:t>
            </a:fld>
            <a:endParaRPr lang="en-US"/>
          </a:p>
        </p:txBody>
      </p:sp>
      <p:pic>
        <p:nvPicPr>
          <p:cNvPr id="11" name="Picture 10">
            <a:extLst>
              <a:ext uri="{FF2B5EF4-FFF2-40B4-BE49-F238E27FC236}">
                <a16:creationId xmlns:a16="http://schemas.microsoft.com/office/drawing/2014/main" id="{EAD40EFC-A354-473B-90F8-F080DC1BB489}"/>
              </a:ext>
            </a:extLst>
          </p:cNvPr>
          <p:cNvPicPr/>
          <p:nvPr/>
        </p:nvPicPr>
        <p:blipFill rotWithShape="1">
          <a:blip r:embed="rId3"/>
          <a:srcRect l="2667" t="2852" r="-2667" b="7299"/>
          <a:stretch/>
        </p:blipFill>
        <p:spPr bwMode="auto">
          <a:xfrm>
            <a:off x="5713772" y="1323481"/>
            <a:ext cx="2973028" cy="12482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7604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vi-VN"/>
              <a:t>Thay đổi hướng văn bản</a:t>
            </a:r>
            <a:endParaRPr lang="en-US"/>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8" y="1268846"/>
            <a:ext cx="3856407" cy="3498418"/>
          </a:xfrm>
        </p:spPr>
        <p:txBody>
          <a:bodyPr/>
          <a:lstStyle/>
          <a:p>
            <a:r>
              <a:rPr lang="es-MX"/>
              <a:t>Có bốn hướng văn bản (</a:t>
            </a:r>
            <a:r>
              <a:rPr lang="es-MX" b="1"/>
              <a:t>Text Direction</a:t>
            </a:r>
            <a:r>
              <a:rPr lang="es-MX"/>
              <a:t>) được thiết lập sẵn</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37</a:t>
            </a:fld>
            <a:endParaRPr lang="en-US"/>
          </a:p>
        </p:txBody>
      </p:sp>
      <p:pic>
        <p:nvPicPr>
          <p:cNvPr id="8" name="Picture 7">
            <a:extLst>
              <a:ext uri="{FF2B5EF4-FFF2-40B4-BE49-F238E27FC236}">
                <a16:creationId xmlns:a16="http://schemas.microsoft.com/office/drawing/2014/main" id="{43EC1326-5344-4F62-AFC7-6B43AD3499BB}"/>
              </a:ext>
            </a:extLst>
          </p:cNvPr>
          <p:cNvPicPr/>
          <p:nvPr/>
        </p:nvPicPr>
        <p:blipFill>
          <a:blip r:embed="rId3"/>
          <a:stretch>
            <a:fillRect/>
          </a:stretch>
        </p:blipFill>
        <p:spPr bwMode="auto">
          <a:xfrm>
            <a:off x="4201616" y="909722"/>
            <a:ext cx="2018030" cy="3407846"/>
          </a:xfrm>
          <a:prstGeom prst="rect">
            <a:avLst/>
          </a:prstGeom>
          <a:noFill/>
          <a:ln>
            <a:noFill/>
          </a:ln>
        </p:spPr>
      </p:pic>
      <p:pic>
        <p:nvPicPr>
          <p:cNvPr id="9" name="Picture 8">
            <a:extLst>
              <a:ext uri="{FF2B5EF4-FFF2-40B4-BE49-F238E27FC236}">
                <a16:creationId xmlns:a16="http://schemas.microsoft.com/office/drawing/2014/main" id="{66549F6F-18D2-427A-BE5A-6E3A648246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34226" y="909722"/>
            <a:ext cx="2519274" cy="4050423"/>
          </a:xfrm>
          <a:prstGeom prst="rect">
            <a:avLst/>
          </a:prstGeom>
          <a:noFill/>
          <a:ln>
            <a:noFill/>
          </a:ln>
        </p:spPr>
      </p:pic>
    </p:spTree>
    <p:extLst>
      <p:ext uri="{BB962C8B-B14F-4D97-AF65-F5344CB8AC3E}">
        <p14:creationId xmlns:p14="http://schemas.microsoft.com/office/powerpoint/2010/main" val="18865030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s-MX"/>
              <a:t>Canh vị trí văn bản theo chiều dọc</a:t>
            </a:r>
            <a:endParaRPr lang="en-US"/>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8" y="1045029"/>
            <a:ext cx="3856407" cy="3722235"/>
          </a:xfrm>
        </p:spPr>
        <p:txBody>
          <a:bodyPr/>
          <a:lstStyle/>
          <a:p>
            <a:r>
              <a:rPr lang="es-MX"/>
              <a:t>Có thể căn chỉnh vị trí của văn bản theo chiều dọc. </a:t>
            </a:r>
          </a:p>
          <a:p>
            <a:r>
              <a:rPr lang="es-MX"/>
              <a:t>Có sáu loại căn chỉnh theo chiều dọc (</a:t>
            </a:r>
            <a:r>
              <a:rPr lang="en-US" b="1"/>
              <a:t>Align Text</a:t>
            </a:r>
            <a:r>
              <a:rPr lang="en-US"/>
              <a:t>)</a:t>
            </a:r>
            <a:r>
              <a:rPr lang="es-MX"/>
              <a:t>:</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38</a:t>
            </a:fld>
            <a:endParaRPr lang="en-US"/>
          </a:p>
        </p:txBody>
      </p:sp>
      <p:graphicFrame>
        <p:nvGraphicFramePr>
          <p:cNvPr id="3" name="Table 2">
            <a:extLst>
              <a:ext uri="{FF2B5EF4-FFF2-40B4-BE49-F238E27FC236}">
                <a16:creationId xmlns:a16="http://schemas.microsoft.com/office/drawing/2014/main" id="{4165CA00-F76A-42FC-B2ED-A5A32A4D7317}"/>
              </a:ext>
            </a:extLst>
          </p:cNvPr>
          <p:cNvGraphicFramePr>
            <a:graphicFrameLocks noGrp="1"/>
          </p:cNvGraphicFramePr>
          <p:nvPr>
            <p:extLst>
              <p:ext uri="{D42A27DB-BD31-4B8C-83A1-F6EECF244321}">
                <p14:modId xmlns:p14="http://schemas.microsoft.com/office/powerpoint/2010/main" val="1979265007"/>
              </p:ext>
            </p:extLst>
          </p:nvPr>
        </p:nvGraphicFramePr>
        <p:xfrm>
          <a:off x="130628" y="3022168"/>
          <a:ext cx="5026339" cy="1295400"/>
        </p:xfrm>
        <a:graphic>
          <a:graphicData uri="http://schemas.openxmlformats.org/drawingml/2006/table">
            <a:tbl>
              <a:tblPr firstCol="1" lastCol="1" bandRow="1" bandCol="1">
                <a:tableStyleId>{B301B821-A1FF-4177-AEE7-76D212191A09}</a:tableStyleId>
              </a:tblPr>
              <a:tblGrid>
                <a:gridCol w="1639592">
                  <a:extLst>
                    <a:ext uri="{9D8B030D-6E8A-4147-A177-3AD203B41FA5}">
                      <a16:colId xmlns:a16="http://schemas.microsoft.com/office/drawing/2014/main" val="99649226"/>
                    </a:ext>
                  </a:extLst>
                </a:gridCol>
                <a:gridCol w="3386747">
                  <a:extLst>
                    <a:ext uri="{9D8B030D-6E8A-4147-A177-3AD203B41FA5}">
                      <a16:colId xmlns:a16="http://schemas.microsoft.com/office/drawing/2014/main" val="1770373343"/>
                    </a:ext>
                  </a:extLst>
                </a:gridCol>
              </a:tblGrid>
              <a:tr h="215900">
                <a:tc>
                  <a:txBody>
                    <a:bodyPr/>
                    <a:lstStyle/>
                    <a:p>
                      <a:pPr marL="228600" algn="l">
                        <a:lnSpc>
                          <a:spcPct val="107000"/>
                        </a:lnSpc>
                        <a:spcAft>
                          <a:spcPts val="0"/>
                        </a:spcAft>
                        <a:tabLst>
                          <a:tab pos="228600" algn="l"/>
                        </a:tabLst>
                      </a:pPr>
                      <a:r>
                        <a:rPr lang="en-US" sz="1100">
                          <a:effectLst/>
                        </a:rPr>
                        <a:t>Top</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s-MX" sz="1100">
                          <a:effectLst/>
                        </a:rPr>
                        <a:t>Văn bản ở trên cùng bên trái hộp văn bản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6527041"/>
                  </a:ext>
                </a:extLst>
              </a:tr>
              <a:tr h="215900">
                <a:tc>
                  <a:txBody>
                    <a:bodyPr/>
                    <a:lstStyle/>
                    <a:p>
                      <a:pPr marL="228600" algn="l">
                        <a:lnSpc>
                          <a:spcPct val="107000"/>
                        </a:lnSpc>
                        <a:spcAft>
                          <a:spcPts val="0"/>
                        </a:spcAft>
                        <a:tabLst>
                          <a:tab pos="228600" algn="l"/>
                        </a:tabLst>
                      </a:pPr>
                      <a:r>
                        <a:rPr lang="en-US" sz="1100">
                          <a:effectLst/>
                        </a:rPr>
                        <a:t>Middle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s-MX" sz="1100">
                          <a:effectLst/>
                        </a:rPr>
                        <a:t>Văn bản ở giữa bên trái hộp văn bản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0392735"/>
                  </a:ext>
                </a:extLst>
              </a:tr>
              <a:tr h="215900">
                <a:tc>
                  <a:txBody>
                    <a:bodyPr/>
                    <a:lstStyle/>
                    <a:p>
                      <a:pPr marL="228600" algn="l">
                        <a:lnSpc>
                          <a:spcPct val="107000"/>
                        </a:lnSpc>
                        <a:spcAft>
                          <a:spcPts val="0"/>
                        </a:spcAft>
                        <a:tabLst>
                          <a:tab pos="228600" algn="l"/>
                        </a:tabLst>
                      </a:pPr>
                      <a:r>
                        <a:rPr lang="en-US" sz="1100">
                          <a:effectLst/>
                        </a:rPr>
                        <a:t>Bottom</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s-MX" sz="1100">
                          <a:effectLst/>
                        </a:rPr>
                        <a:t>Văn bản ở dưới cùng bên trái hộp văn bản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2514598"/>
                  </a:ext>
                </a:extLst>
              </a:tr>
              <a:tr h="215900">
                <a:tc>
                  <a:txBody>
                    <a:bodyPr/>
                    <a:lstStyle/>
                    <a:p>
                      <a:pPr marL="228600" algn="l">
                        <a:lnSpc>
                          <a:spcPct val="107000"/>
                        </a:lnSpc>
                        <a:spcAft>
                          <a:spcPts val="0"/>
                        </a:spcAft>
                        <a:tabLst>
                          <a:tab pos="228600" algn="l"/>
                        </a:tabLst>
                      </a:pPr>
                      <a:r>
                        <a:rPr lang="en-US" sz="1100">
                          <a:effectLst/>
                        </a:rPr>
                        <a:t>Top Centered</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s-MX" sz="1100">
                          <a:effectLst/>
                        </a:rPr>
                        <a:t>Văn bản ở giữa trên cùng hộp văn bản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0921542"/>
                  </a:ext>
                </a:extLst>
              </a:tr>
              <a:tr h="215900">
                <a:tc>
                  <a:txBody>
                    <a:bodyPr/>
                    <a:lstStyle/>
                    <a:p>
                      <a:pPr marL="228600" algn="l">
                        <a:lnSpc>
                          <a:spcPct val="107000"/>
                        </a:lnSpc>
                        <a:spcAft>
                          <a:spcPts val="0"/>
                        </a:spcAft>
                        <a:tabLst>
                          <a:tab pos="228600" algn="l"/>
                        </a:tabLst>
                      </a:pPr>
                      <a:r>
                        <a:rPr lang="en-US" sz="1100">
                          <a:effectLst/>
                        </a:rPr>
                        <a:t>Middle Centered</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100">
                          <a:effectLst/>
                        </a:rPr>
                        <a:t>Văn bản ở trung tâm của hộp văn bản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7545498"/>
                  </a:ext>
                </a:extLst>
              </a:tr>
              <a:tr h="215900">
                <a:tc>
                  <a:txBody>
                    <a:bodyPr/>
                    <a:lstStyle/>
                    <a:p>
                      <a:pPr marL="228600" algn="l">
                        <a:lnSpc>
                          <a:spcPct val="107000"/>
                        </a:lnSpc>
                        <a:spcAft>
                          <a:spcPts val="0"/>
                        </a:spcAft>
                        <a:tabLst>
                          <a:tab pos="228600" algn="l"/>
                        </a:tabLst>
                      </a:pPr>
                      <a:r>
                        <a:rPr lang="en-US" sz="1100">
                          <a:effectLst/>
                        </a:rPr>
                        <a:t>Bottom Centered</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s-MX" sz="1100">
                          <a:effectLst/>
                        </a:rPr>
                        <a:t>Văn bản ở giữa dưới cùng hộp văn bản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6860245"/>
                  </a:ext>
                </a:extLst>
              </a:tr>
            </a:tbl>
          </a:graphicData>
        </a:graphic>
      </p:graphicFrame>
      <p:pic>
        <p:nvPicPr>
          <p:cNvPr id="10" name="Picture 9">
            <a:extLst>
              <a:ext uri="{FF2B5EF4-FFF2-40B4-BE49-F238E27FC236}">
                <a16:creationId xmlns:a16="http://schemas.microsoft.com/office/drawing/2014/main" id="{3D5EBFEC-DEC0-41D4-80B2-4785C4F3D952}"/>
              </a:ext>
            </a:extLst>
          </p:cNvPr>
          <p:cNvPicPr/>
          <p:nvPr/>
        </p:nvPicPr>
        <p:blipFill>
          <a:blip r:embed="rId3"/>
          <a:stretch>
            <a:fillRect/>
          </a:stretch>
        </p:blipFill>
        <p:spPr bwMode="auto">
          <a:xfrm>
            <a:off x="5267325" y="819150"/>
            <a:ext cx="1504950" cy="2522855"/>
          </a:xfrm>
          <a:prstGeom prst="rect">
            <a:avLst/>
          </a:prstGeom>
          <a:noFill/>
          <a:ln>
            <a:noFill/>
          </a:ln>
        </p:spPr>
      </p:pic>
      <p:pic>
        <p:nvPicPr>
          <p:cNvPr id="11" name="Picture 10">
            <a:extLst>
              <a:ext uri="{FF2B5EF4-FFF2-40B4-BE49-F238E27FC236}">
                <a16:creationId xmlns:a16="http://schemas.microsoft.com/office/drawing/2014/main" id="{ED34B2AF-6FF8-49BA-B6B1-FF1DB85F835E}"/>
              </a:ext>
            </a:extLst>
          </p:cNvPr>
          <p:cNvPicPr/>
          <p:nvPr/>
        </p:nvPicPr>
        <p:blipFill>
          <a:blip r:embed="rId4"/>
          <a:stretch>
            <a:fillRect/>
          </a:stretch>
        </p:blipFill>
        <p:spPr bwMode="auto">
          <a:xfrm>
            <a:off x="6881677" y="819150"/>
            <a:ext cx="2131695" cy="3446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7293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s-MX"/>
              <a:t>Thiết lập Tab</a:t>
            </a:r>
            <a:endParaRPr lang="en-US"/>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30628" y="925967"/>
            <a:ext cx="4441372" cy="3841298"/>
          </a:xfrm>
        </p:spPr>
        <p:txBody>
          <a:bodyPr/>
          <a:lstStyle/>
          <a:p>
            <a:r>
              <a:rPr lang="es-MX"/>
              <a:t>Có thể sử dụng các tab để sắp xếp các cột văn bản trên slide. </a:t>
            </a:r>
          </a:p>
          <a:p>
            <a:r>
              <a:rPr lang="es-MX"/>
              <a:t>Bạn phải s</a:t>
            </a:r>
            <a:r>
              <a:rPr lang="en-US"/>
              <a:t>ử dụng</a:t>
            </a:r>
            <a:r>
              <a:rPr lang="es-MX"/>
              <a:t> thước kẻ để quản lý các tab mặc định và định hướng khi bạn làm việc với các vị trí tab.</a:t>
            </a:r>
            <a:endParaRPr lang="en-US"/>
          </a:p>
          <a:p>
            <a:r>
              <a:rPr lang="es-MX"/>
              <a:t>Cài đặt và điều chỉnh các tab trong PowerPoint bằng công cụ Tab Selector hoặc hộp thoại Tab.</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39</a:t>
            </a:fld>
            <a:endParaRPr lang="en-US"/>
          </a:p>
        </p:txBody>
      </p:sp>
      <p:pic>
        <p:nvPicPr>
          <p:cNvPr id="13" name="Picture 12">
            <a:extLst>
              <a:ext uri="{FF2B5EF4-FFF2-40B4-BE49-F238E27FC236}">
                <a16:creationId xmlns:a16="http://schemas.microsoft.com/office/drawing/2014/main" id="{8108C4DD-8438-48FF-8711-9367730DBD17}"/>
              </a:ext>
            </a:extLst>
          </p:cNvPr>
          <p:cNvPicPr/>
          <p:nvPr/>
        </p:nvPicPr>
        <p:blipFill>
          <a:blip r:embed="rId3"/>
          <a:stretch>
            <a:fillRect/>
          </a:stretch>
        </p:blipFill>
        <p:spPr bwMode="auto">
          <a:xfrm>
            <a:off x="4275637" y="1085624"/>
            <a:ext cx="4737735" cy="2381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7701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Outline để tạo slide</a:t>
            </a:r>
            <a:endParaRPr lang="en-US" dirty="0"/>
          </a:p>
        </p:txBody>
      </p:sp>
      <p:sp>
        <p:nvSpPr>
          <p:cNvPr id="3" name="Content Placeholder 2"/>
          <p:cNvSpPr>
            <a:spLocks noGrp="1"/>
          </p:cNvSpPr>
          <p:nvPr>
            <p:ph type="body" sz="quarter" idx="13"/>
          </p:nvPr>
        </p:nvSpPr>
        <p:spPr>
          <a:xfrm>
            <a:off x="688932" y="1152395"/>
            <a:ext cx="8217323" cy="3340232"/>
          </a:xfrm>
        </p:spPr>
        <p:txBody>
          <a:bodyPr/>
          <a:lstStyle/>
          <a:p>
            <a:pPr algn="just">
              <a:buFont typeface="Wingdings" panose="05000000000000000000" pitchFamily="2" charset="2"/>
              <a:buChar char="v"/>
            </a:pPr>
            <a:r>
              <a:rPr lang="en-US"/>
              <a:t>Bạn có thể chèn Outline vào bài trình chiếu trống hoặc bài trình chiếu đã bao gồm các slide khác.</a:t>
            </a:r>
          </a:p>
          <a:p>
            <a:pPr algn="just">
              <a:buFont typeface="Wingdings" panose="05000000000000000000" pitchFamily="2" charset="2"/>
              <a:buChar char="v"/>
            </a:pPr>
            <a:r>
              <a:rPr lang="en-US"/>
              <a:t>Bạn có thể sử dụng thẻ Outline để chèn hầu hết hoặc tất cả phần văn bản trong các slide trước khi chèn các thành phần minh họa hoặc các thành phần thiết kế khác. </a:t>
            </a:r>
          </a:p>
          <a:p>
            <a:pPr algn="just">
              <a:buFont typeface="Wingdings" panose="05000000000000000000" pitchFamily="2" charset="2"/>
              <a:buChar char="v"/>
            </a:pPr>
            <a:r>
              <a:rPr lang="en-US"/>
              <a:t>Bạn có thể nâng cao giao diện trình chiếu bằng cách sử dụng khung Slide.</a:t>
            </a:r>
          </a:p>
          <a:p>
            <a:pPr algn="just"/>
            <a:endParaRPr lang="en-US"/>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4</a:t>
            </a:fld>
            <a:endParaRPr lang="en-US"/>
          </a:p>
        </p:txBody>
      </p:sp>
    </p:spTree>
    <p:extLst>
      <p:ext uri="{BB962C8B-B14F-4D97-AF65-F5344CB8AC3E}">
        <p14:creationId xmlns:p14="http://schemas.microsoft.com/office/powerpoint/2010/main" val="3373456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s-MX"/>
              <a:t>Tạo tab bằng công cụ Tab Selector</a:t>
            </a:r>
            <a:endParaRPr lang="en-US"/>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61925" y="1123950"/>
            <a:ext cx="4293961" cy="3429000"/>
          </a:xfrm>
        </p:spPr>
        <p:txBody>
          <a:bodyPr/>
          <a:lstStyle/>
          <a:p>
            <a:r>
              <a:rPr lang="es-MX"/>
              <a:t>Tạo các tab bằng cách sử dụng Tab Selector ở bên trái của thước.</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40</a:t>
            </a:fld>
            <a:endParaRPr lang="en-US"/>
          </a:p>
        </p:txBody>
      </p:sp>
      <p:pic>
        <p:nvPicPr>
          <p:cNvPr id="13" name="Picture 12">
            <a:extLst>
              <a:ext uri="{FF2B5EF4-FFF2-40B4-BE49-F238E27FC236}">
                <a16:creationId xmlns:a16="http://schemas.microsoft.com/office/drawing/2014/main" id="{8108C4DD-8438-48FF-8711-9367730DBD17}"/>
              </a:ext>
            </a:extLst>
          </p:cNvPr>
          <p:cNvPicPr/>
          <p:nvPr/>
        </p:nvPicPr>
        <p:blipFill>
          <a:blip r:embed="rId3"/>
          <a:stretch>
            <a:fillRect/>
          </a:stretch>
        </p:blipFill>
        <p:spPr bwMode="auto">
          <a:xfrm>
            <a:off x="4313737" y="958966"/>
            <a:ext cx="4737735" cy="238125"/>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176D4C3E-1F4C-41EA-9979-E370BFDB2064}"/>
              </a:ext>
            </a:extLst>
          </p:cNvPr>
          <p:cNvPicPr/>
          <p:nvPr/>
        </p:nvPicPr>
        <p:blipFill>
          <a:blip r:embed="rId4"/>
          <a:stretch>
            <a:fillRect/>
          </a:stretch>
        </p:blipFill>
        <p:spPr bwMode="auto">
          <a:xfrm>
            <a:off x="4313737" y="1303325"/>
            <a:ext cx="896438" cy="955699"/>
          </a:xfrm>
          <a:prstGeom prst="rect">
            <a:avLst/>
          </a:prstGeom>
          <a:noFill/>
          <a:ln>
            <a:noFill/>
          </a:ln>
        </p:spPr>
      </p:pic>
      <p:graphicFrame>
        <p:nvGraphicFramePr>
          <p:cNvPr id="15" name="Table 14">
            <a:extLst>
              <a:ext uri="{FF2B5EF4-FFF2-40B4-BE49-F238E27FC236}">
                <a16:creationId xmlns:a16="http://schemas.microsoft.com/office/drawing/2014/main" id="{C82F7E19-5B66-4FB1-BE83-38B7EFEC4767}"/>
              </a:ext>
            </a:extLst>
          </p:cNvPr>
          <p:cNvGraphicFramePr>
            <a:graphicFrameLocks noGrp="1"/>
          </p:cNvGraphicFramePr>
          <p:nvPr>
            <p:extLst>
              <p:ext uri="{D42A27DB-BD31-4B8C-83A1-F6EECF244321}">
                <p14:modId xmlns:p14="http://schemas.microsoft.com/office/powerpoint/2010/main" val="3818730073"/>
              </p:ext>
            </p:extLst>
          </p:nvPr>
        </p:nvGraphicFramePr>
        <p:xfrm>
          <a:off x="234269" y="2620116"/>
          <a:ext cx="8675461" cy="2110140"/>
        </p:xfrm>
        <a:graphic>
          <a:graphicData uri="http://schemas.openxmlformats.org/drawingml/2006/table">
            <a:tbl>
              <a:tblPr firstCol="1" bandRow="1">
                <a:tableStyleId>{5C22544A-7EE6-4342-B048-85BDC9FD1C3A}</a:tableStyleId>
              </a:tblPr>
              <a:tblGrid>
                <a:gridCol w="1238250">
                  <a:extLst>
                    <a:ext uri="{9D8B030D-6E8A-4147-A177-3AD203B41FA5}">
                      <a16:colId xmlns:a16="http://schemas.microsoft.com/office/drawing/2014/main" val="2604852208"/>
                    </a:ext>
                  </a:extLst>
                </a:gridCol>
                <a:gridCol w="504825">
                  <a:extLst>
                    <a:ext uri="{9D8B030D-6E8A-4147-A177-3AD203B41FA5}">
                      <a16:colId xmlns:a16="http://schemas.microsoft.com/office/drawing/2014/main" val="4129563621"/>
                    </a:ext>
                  </a:extLst>
                </a:gridCol>
                <a:gridCol w="6932386">
                  <a:extLst>
                    <a:ext uri="{9D8B030D-6E8A-4147-A177-3AD203B41FA5}">
                      <a16:colId xmlns:a16="http://schemas.microsoft.com/office/drawing/2014/main" val="4239193767"/>
                    </a:ext>
                  </a:extLst>
                </a:gridCol>
              </a:tblGrid>
              <a:tr h="0">
                <a:tc>
                  <a:txBody>
                    <a:bodyPr/>
                    <a:lstStyle/>
                    <a:p>
                      <a:pPr marL="228600" algn="l">
                        <a:spcAft>
                          <a:spcPts val="0"/>
                        </a:spcAft>
                        <a:tabLst>
                          <a:tab pos="228600" algn="l"/>
                        </a:tabLst>
                      </a:pPr>
                      <a:r>
                        <a:rPr lang="en-US" sz="1800">
                          <a:effectLst/>
                        </a:rPr>
                        <a:t>Left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algn="ctr">
                        <a:spcAft>
                          <a:spcPts val="0"/>
                        </a:spcAft>
                        <a:tabLst>
                          <a:tab pos="228600" algn="l"/>
                        </a:tabLs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spcAft>
                          <a:spcPts val="0"/>
                        </a:spcAft>
                        <a:tabLst>
                          <a:tab pos="228600" algn="l"/>
                        </a:tabLst>
                      </a:pPr>
                      <a:r>
                        <a:rPr lang="es-MX" sz="1800">
                          <a:effectLst/>
                        </a:rPr>
                        <a:t>Tất cả văn bản và ký tự bắt đầu ở bên trái và dịch sang phải khi nhập liệu. Đây là loại căn chỉnh mặc định</a:t>
                      </a: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tc>
                <a:extLst>
                  <a:ext uri="{0D108BD9-81ED-4DB2-BD59-A6C34878D82A}">
                    <a16:rowId xmlns:a16="http://schemas.microsoft.com/office/drawing/2014/main" val="2418192377"/>
                  </a:ext>
                </a:extLst>
              </a:tr>
              <a:tr h="288290">
                <a:tc>
                  <a:txBody>
                    <a:bodyPr/>
                    <a:lstStyle/>
                    <a:p>
                      <a:pPr marL="228600" algn="l">
                        <a:spcAft>
                          <a:spcPts val="0"/>
                        </a:spcAft>
                        <a:tabLst>
                          <a:tab pos="228600" algn="l"/>
                        </a:tabLst>
                      </a:pPr>
                      <a:r>
                        <a:rPr lang="en-US" sz="1800">
                          <a:effectLst/>
                        </a:rPr>
                        <a:t>Center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algn="ctr">
                        <a:spcAft>
                          <a:spcPts val="0"/>
                        </a:spcAft>
                        <a:tabLst>
                          <a:tab pos="228600" algn="l"/>
                        </a:tabLs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spcAft>
                          <a:spcPts val="0"/>
                        </a:spcAft>
                        <a:tabLst>
                          <a:tab pos="228600" algn="l"/>
                        </a:tabLst>
                      </a:pPr>
                      <a:r>
                        <a:rPr lang="es-MX" sz="1800">
                          <a:effectLst/>
                        </a:rPr>
                        <a:t>Văn bản được tập trung đối xứng tại vị trí tab</a:t>
                      </a: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1337297291"/>
                  </a:ext>
                </a:extLst>
              </a:tr>
              <a:tr h="450250">
                <a:tc>
                  <a:txBody>
                    <a:bodyPr/>
                    <a:lstStyle/>
                    <a:p>
                      <a:pPr marL="228600" algn="l">
                        <a:spcAft>
                          <a:spcPts val="0"/>
                        </a:spcAft>
                        <a:tabLst>
                          <a:tab pos="228600" algn="l"/>
                        </a:tabLst>
                      </a:pPr>
                      <a:r>
                        <a:rPr lang="en-US" sz="1800">
                          <a:effectLst/>
                        </a:rPr>
                        <a:t>Right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algn="ctr">
                        <a:spcAft>
                          <a:spcPts val="0"/>
                        </a:spcAft>
                        <a:tabLst>
                          <a:tab pos="228600" algn="l"/>
                        </a:tabLs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spcAft>
                          <a:spcPts val="0"/>
                        </a:spcAft>
                        <a:tabLst>
                          <a:tab pos="228600" algn="l"/>
                        </a:tabLst>
                      </a:pPr>
                      <a:r>
                        <a:rPr lang="es-MX" sz="1800">
                          <a:effectLst/>
                        </a:rPr>
                        <a:t>Văn bản và ký tự bắt đầu ở bên phải và dịch sang trái khi nhập liệu.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2816232404"/>
                  </a:ext>
                </a:extLst>
              </a:tr>
              <a:tr h="0">
                <a:tc>
                  <a:txBody>
                    <a:bodyPr/>
                    <a:lstStyle/>
                    <a:p>
                      <a:pPr marL="228600" algn="l">
                        <a:spcAft>
                          <a:spcPts val="0"/>
                        </a:spcAft>
                        <a:tabLst>
                          <a:tab pos="228600" algn="l"/>
                        </a:tabLst>
                      </a:pPr>
                      <a:r>
                        <a:rPr lang="en-US" sz="1800">
                          <a:effectLst/>
                        </a:rPr>
                        <a:t>Decimal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algn="ctr">
                        <a:spcAft>
                          <a:spcPts val="0"/>
                        </a:spcAft>
                        <a:tabLst>
                          <a:tab pos="228600" algn="l"/>
                        </a:tabLs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spcAft>
                          <a:spcPts val="0"/>
                        </a:spcAft>
                        <a:tabLst>
                          <a:tab pos="228600" algn="l"/>
                        </a:tabLst>
                      </a:pPr>
                      <a:r>
                        <a:rPr lang="es-MX" sz="1800">
                          <a:effectLst/>
                        </a:rPr>
                        <a:t>Căn chỉnh số hoặc văn bản tại dấu thập phân. Các ký tự dịch chuyển sang trái cho đến khi bạn nhập ký tự thập phân, và sau đó các ký tự còn lại dịch sang phải dấu thập phân.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tc>
                <a:extLst>
                  <a:ext uri="{0D108BD9-81ED-4DB2-BD59-A6C34878D82A}">
                    <a16:rowId xmlns:a16="http://schemas.microsoft.com/office/drawing/2014/main" val="2736792047"/>
                  </a:ext>
                </a:extLst>
              </a:tr>
            </a:tbl>
          </a:graphicData>
        </a:graphic>
      </p:graphicFrame>
      <p:pic>
        <p:nvPicPr>
          <p:cNvPr id="19" name="Picture 18">
            <a:extLst>
              <a:ext uri="{FF2B5EF4-FFF2-40B4-BE49-F238E27FC236}">
                <a16:creationId xmlns:a16="http://schemas.microsoft.com/office/drawing/2014/main" id="{765BC4D6-2F62-4F38-8573-EB4E95CC14B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722402"/>
            <a:ext cx="387273" cy="361353"/>
          </a:xfrm>
          <a:prstGeom prst="rect">
            <a:avLst/>
          </a:prstGeom>
          <a:noFill/>
          <a:ln>
            <a:noFill/>
          </a:ln>
        </p:spPr>
      </p:pic>
      <p:pic>
        <p:nvPicPr>
          <p:cNvPr id="21" name="Picture 20">
            <a:extLst>
              <a:ext uri="{FF2B5EF4-FFF2-40B4-BE49-F238E27FC236}">
                <a16:creationId xmlns:a16="http://schemas.microsoft.com/office/drawing/2014/main" id="{04ECE9B1-3A6B-4859-8D26-405ED8AAC7F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07882" y="3527832"/>
            <a:ext cx="393272" cy="361353"/>
          </a:xfrm>
          <a:prstGeom prst="rect">
            <a:avLst/>
          </a:prstGeom>
          <a:noFill/>
          <a:ln>
            <a:noFill/>
          </a:ln>
        </p:spPr>
      </p:pic>
      <p:pic>
        <p:nvPicPr>
          <p:cNvPr id="22" name="Picture 21">
            <a:extLst>
              <a:ext uri="{FF2B5EF4-FFF2-40B4-BE49-F238E27FC236}">
                <a16:creationId xmlns:a16="http://schemas.microsoft.com/office/drawing/2014/main" id="{1B77CCDE-2D2C-4929-8ED7-D2E2C691A2E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507467" y="4176288"/>
            <a:ext cx="387273" cy="387273"/>
          </a:xfrm>
          <a:prstGeom prst="rect">
            <a:avLst/>
          </a:prstGeom>
          <a:noFill/>
          <a:ln>
            <a:noFill/>
          </a:ln>
        </p:spPr>
      </p:pic>
      <p:pic>
        <p:nvPicPr>
          <p:cNvPr id="25" name="Picture 24">
            <a:extLst>
              <a:ext uri="{FF2B5EF4-FFF2-40B4-BE49-F238E27FC236}">
                <a16:creationId xmlns:a16="http://schemas.microsoft.com/office/drawing/2014/main" id="{35385875-01C5-4E4F-AA3A-2E3E615BB8C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134368"/>
            <a:ext cx="382024" cy="356455"/>
          </a:xfrm>
          <a:prstGeom prst="rect">
            <a:avLst/>
          </a:prstGeom>
          <a:noFill/>
          <a:ln>
            <a:noFill/>
          </a:ln>
        </p:spPr>
      </p:pic>
    </p:spTree>
    <p:extLst>
      <p:ext uri="{BB962C8B-B14F-4D97-AF65-F5344CB8AC3E}">
        <p14:creationId xmlns:p14="http://schemas.microsoft.com/office/powerpoint/2010/main" val="3945372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s-MX"/>
              <a:t>Tạo tab bằng công cụ hội thoại Tabs</a:t>
            </a:r>
            <a:endParaRPr lang="en-US"/>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195261" y="857250"/>
            <a:ext cx="5993947" cy="3429000"/>
          </a:xfrm>
        </p:spPr>
        <p:txBody>
          <a:bodyPr/>
          <a:lstStyle/>
          <a:p>
            <a:r>
              <a:rPr lang="es-MX"/>
              <a:t>Hộp thoại Tab được sử dụng để đặt các tab mới, xóa các tab hiện có và sửa đổi vị trí tab.</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41</a:t>
            </a:fld>
            <a:endParaRPr lang="en-US"/>
          </a:p>
        </p:txBody>
      </p:sp>
      <p:pic>
        <p:nvPicPr>
          <p:cNvPr id="13" name="Picture 12">
            <a:extLst>
              <a:ext uri="{FF2B5EF4-FFF2-40B4-BE49-F238E27FC236}">
                <a16:creationId xmlns:a16="http://schemas.microsoft.com/office/drawing/2014/main" id="{8108C4DD-8438-48FF-8711-9367730DBD17}"/>
              </a:ext>
            </a:extLst>
          </p:cNvPr>
          <p:cNvPicPr/>
          <p:nvPr/>
        </p:nvPicPr>
        <p:blipFill>
          <a:blip r:embed="rId3"/>
          <a:stretch>
            <a:fillRect/>
          </a:stretch>
        </p:blipFill>
        <p:spPr bwMode="auto">
          <a:xfrm>
            <a:off x="5874203" y="1035167"/>
            <a:ext cx="3269797" cy="164344"/>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948A1BD5-B934-442D-BDF4-085012F59243}"/>
              </a:ext>
            </a:extLst>
          </p:cNvPr>
          <p:cNvPicPr/>
          <p:nvPr/>
        </p:nvPicPr>
        <p:blipFill>
          <a:blip r:embed="rId4"/>
          <a:stretch>
            <a:fillRect/>
          </a:stretch>
        </p:blipFill>
        <p:spPr bwMode="auto">
          <a:xfrm>
            <a:off x="6300787" y="1674346"/>
            <a:ext cx="2731633" cy="2033979"/>
          </a:xfrm>
          <a:prstGeom prst="rect">
            <a:avLst/>
          </a:prstGeom>
          <a:noFill/>
          <a:ln>
            <a:noFill/>
          </a:ln>
        </p:spPr>
      </p:pic>
      <p:graphicFrame>
        <p:nvGraphicFramePr>
          <p:cNvPr id="3" name="Table 2">
            <a:extLst>
              <a:ext uri="{FF2B5EF4-FFF2-40B4-BE49-F238E27FC236}">
                <a16:creationId xmlns:a16="http://schemas.microsoft.com/office/drawing/2014/main" id="{A01FBB36-97D5-4C82-9771-C996AE98FF86}"/>
              </a:ext>
            </a:extLst>
          </p:cNvPr>
          <p:cNvGraphicFramePr>
            <a:graphicFrameLocks noGrp="1"/>
          </p:cNvGraphicFramePr>
          <p:nvPr>
            <p:extLst>
              <p:ext uri="{D42A27DB-BD31-4B8C-83A1-F6EECF244321}">
                <p14:modId xmlns:p14="http://schemas.microsoft.com/office/powerpoint/2010/main" val="490535346"/>
              </p:ext>
            </p:extLst>
          </p:nvPr>
        </p:nvGraphicFramePr>
        <p:xfrm>
          <a:off x="261937" y="1674346"/>
          <a:ext cx="5927271" cy="3008541"/>
        </p:xfrm>
        <a:graphic>
          <a:graphicData uri="http://schemas.openxmlformats.org/drawingml/2006/table">
            <a:tbl>
              <a:tblPr firstCol="1" bandRow="1">
                <a:tableStyleId>{5C22544A-7EE6-4342-B048-85BDC9FD1C3A}</a:tableStyleId>
              </a:tblPr>
              <a:tblGrid>
                <a:gridCol w="1178342">
                  <a:extLst>
                    <a:ext uri="{9D8B030D-6E8A-4147-A177-3AD203B41FA5}">
                      <a16:colId xmlns:a16="http://schemas.microsoft.com/office/drawing/2014/main" val="1285456238"/>
                    </a:ext>
                  </a:extLst>
                </a:gridCol>
                <a:gridCol w="4748929">
                  <a:extLst>
                    <a:ext uri="{9D8B030D-6E8A-4147-A177-3AD203B41FA5}">
                      <a16:colId xmlns:a16="http://schemas.microsoft.com/office/drawing/2014/main" val="68275787"/>
                    </a:ext>
                  </a:extLst>
                </a:gridCol>
              </a:tblGrid>
              <a:tr h="556533">
                <a:tc>
                  <a:txBody>
                    <a:bodyPr/>
                    <a:lstStyle/>
                    <a:p>
                      <a:pPr marL="76200" algn="l">
                        <a:spcAft>
                          <a:spcPts val="0"/>
                        </a:spcAft>
                        <a:tabLst>
                          <a:tab pos="228600" algn="l"/>
                          <a:tab pos="457200" algn="l"/>
                        </a:tabLst>
                      </a:pPr>
                      <a:r>
                        <a:rPr lang="en-US" sz="1400">
                          <a:effectLst/>
                        </a:rPr>
                        <a:t>Tab stop position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0" algn="just">
                        <a:spcAft>
                          <a:spcPts val="0"/>
                        </a:spcAft>
                        <a:tabLst>
                          <a:tab pos="228600" algn="l"/>
                        </a:tabLst>
                      </a:pPr>
                      <a:r>
                        <a:rPr lang="es-MX" sz="1400">
                          <a:effectLst/>
                        </a:rPr>
                        <a:t>Vị trí Tab do người dùng xác định</a:t>
                      </a:r>
                    </a:p>
                  </a:txBody>
                  <a:tcPr marL="38100" marR="76200" marT="0" marB="0" anchor="ctr"/>
                </a:tc>
                <a:extLst>
                  <a:ext uri="{0D108BD9-81ED-4DB2-BD59-A6C34878D82A}">
                    <a16:rowId xmlns:a16="http://schemas.microsoft.com/office/drawing/2014/main" val="312251316"/>
                  </a:ext>
                </a:extLst>
              </a:tr>
              <a:tr h="489857">
                <a:tc>
                  <a:txBody>
                    <a:bodyPr/>
                    <a:lstStyle/>
                    <a:p>
                      <a:pPr marL="76200" algn="l">
                        <a:spcAft>
                          <a:spcPts val="0"/>
                        </a:spcAft>
                        <a:tabLst>
                          <a:tab pos="228600" algn="l"/>
                          <a:tab pos="457200" algn="l"/>
                        </a:tabLst>
                      </a:pPr>
                      <a:r>
                        <a:rPr lang="en-US" sz="1400">
                          <a:effectLst/>
                        </a:rPr>
                        <a:t>Default tab stops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0" algn="just">
                        <a:spcAft>
                          <a:spcPts val="0"/>
                        </a:spcAft>
                        <a:tabLst>
                          <a:tab pos="228600" algn="l"/>
                        </a:tabLst>
                      </a:pPr>
                      <a:r>
                        <a:rPr lang="es-MX" sz="1400">
                          <a:effectLst/>
                        </a:rPr>
                        <a:t>Nhập giá trị cho định vị của tab mặc định.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934116635"/>
                  </a:ext>
                </a:extLst>
              </a:tr>
              <a:tr h="734786">
                <a:tc>
                  <a:txBody>
                    <a:bodyPr/>
                    <a:lstStyle/>
                    <a:p>
                      <a:pPr marL="76200" algn="l">
                        <a:spcAft>
                          <a:spcPts val="0"/>
                        </a:spcAft>
                        <a:tabLst>
                          <a:tab pos="228600" algn="l"/>
                          <a:tab pos="457200" algn="l"/>
                        </a:tabLst>
                      </a:pPr>
                      <a:r>
                        <a:rPr lang="en-US" sz="1400">
                          <a:effectLst/>
                        </a:rPr>
                        <a:t>Tab stops to be cleared</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0" algn="just">
                        <a:spcAft>
                          <a:spcPts val="0"/>
                        </a:spcAft>
                        <a:tabLst>
                          <a:tab pos="228600" algn="l"/>
                        </a:tabLst>
                      </a:pPr>
                      <a:r>
                        <a:rPr lang="es-MX" sz="1400">
                          <a:effectLst/>
                        </a:rPr>
                        <a:t>Hiển thị danh sách các tab mà bạn đã chỉ định để xóa. Các tab sẽ không bị xóa cho đến khi bạn nhấn OK.</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1884506753"/>
                  </a:ext>
                </a:extLst>
              </a:tr>
              <a:tr h="244929">
                <a:tc>
                  <a:txBody>
                    <a:bodyPr/>
                    <a:lstStyle/>
                    <a:p>
                      <a:pPr marL="76200" algn="l">
                        <a:spcAft>
                          <a:spcPts val="0"/>
                        </a:spcAft>
                        <a:tabLst>
                          <a:tab pos="228600" algn="l"/>
                          <a:tab pos="457200" algn="l"/>
                        </a:tabLst>
                      </a:pPr>
                      <a:r>
                        <a:rPr lang="en-US" sz="1400">
                          <a:effectLst/>
                        </a:rPr>
                        <a:t>Alignment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0" algn="just">
                        <a:spcAft>
                          <a:spcPts val="0"/>
                        </a:spcAft>
                        <a:tabLst>
                          <a:tab pos="228600" algn="l"/>
                        </a:tabLst>
                      </a:pPr>
                      <a:r>
                        <a:rPr lang="es-MX" sz="1400">
                          <a:effectLst/>
                        </a:rPr>
                        <a:t>Chọn loại căn chỉnh cho tab đang chọn.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782493566"/>
                  </a:ext>
                </a:extLst>
              </a:tr>
              <a:tr h="492578">
                <a:tc>
                  <a:txBody>
                    <a:bodyPr/>
                    <a:lstStyle/>
                    <a:p>
                      <a:pPr marL="76200" algn="l">
                        <a:spcAft>
                          <a:spcPts val="0"/>
                        </a:spcAft>
                        <a:tabLst>
                          <a:tab pos="228600" algn="l"/>
                          <a:tab pos="457200" algn="l"/>
                        </a:tabLst>
                      </a:pPr>
                      <a:r>
                        <a:rPr lang="en-US" sz="1400">
                          <a:effectLst/>
                        </a:rPr>
                        <a:t>Set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0" algn="just">
                        <a:spcAft>
                          <a:spcPts val="0"/>
                        </a:spcAft>
                        <a:tabLst>
                          <a:tab pos="228600" algn="l"/>
                        </a:tabLst>
                      </a:pPr>
                      <a:r>
                        <a:rPr lang="es-MX" sz="1400">
                          <a:effectLst/>
                        </a:rPr>
                        <a:t>Được sử dụng để đặt các tab mới và áp dụng thay đổi căn chỉnh</a:t>
                      </a:r>
                      <a:r>
                        <a:rPr lang="en-US" sz="1400">
                          <a:effectLst/>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323762725"/>
                  </a:ext>
                </a:extLst>
              </a:tr>
              <a:tr h="244929">
                <a:tc>
                  <a:txBody>
                    <a:bodyPr/>
                    <a:lstStyle/>
                    <a:p>
                      <a:pPr marL="76200" algn="l">
                        <a:spcAft>
                          <a:spcPts val="0"/>
                        </a:spcAft>
                        <a:tabLst>
                          <a:tab pos="228600" algn="l"/>
                          <a:tab pos="457200" algn="l"/>
                        </a:tabLst>
                      </a:pPr>
                      <a:r>
                        <a:rPr lang="en-US" sz="1400">
                          <a:effectLst/>
                        </a:rPr>
                        <a:t>Clear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0" algn="just">
                        <a:spcAft>
                          <a:spcPts val="0"/>
                        </a:spcAft>
                        <a:tabLst>
                          <a:tab pos="228600" algn="l"/>
                        </a:tabLst>
                      </a:pPr>
                      <a:r>
                        <a:rPr lang="es-MX" sz="1400">
                          <a:effectLst/>
                        </a:rPr>
                        <a:t>Xóa tab đã chọn từ danh sách tab</a:t>
                      </a:r>
                      <a:r>
                        <a:rPr lang="en-US" sz="1400">
                          <a:effectLst/>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208978927"/>
                  </a:ext>
                </a:extLst>
              </a:tr>
              <a:tr h="244929">
                <a:tc>
                  <a:txBody>
                    <a:bodyPr/>
                    <a:lstStyle/>
                    <a:p>
                      <a:pPr marL="76200" algn="l">
                        <a:spcAft>
                          <a:spcPts val="0"/>
                        </a:spcAft>
                        <a:tabLst>
                          <a:tab pos="228600" algn="l"/>
                          <a:tab pos="457200" algn="l"/>
                        </a:tabLst>
                      </a:pPr>
                      <a:r>
                        <a:rPr lang="en-US" sz="1400">
                          <a:effectLst/>
                        </a:rPr>
                        <a:t>Clear All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0" algn="just">
                        <a:spcAft>
                          <a:spcPts val="0"/>
                        </a:spcAft>
                        <a:tabLst>
                          <a:tab pos="228600" algn="l"/>
                        </a:tabLst>
                      </a:pPr>
                      <a:r>
                        <a:rPr lang="es-MX" sz="1400">
                          <a:effectLst/>
                        </a:rPr>
                        <a:t>Xóa tất cả các tab trong danh sách.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770651215"/>
                  </a:ext>
                </a:extLst>
              </a:tr>
            </a:tbl>
          </a:graphicData>
        </a:graphic>
      </p:graphicFrame>
    </p:spTree>
    <p:extLst>
      <p:ext uri="{BB962C8B-B14F-4D97-AF65-F5344CB8AC3E}">
        <p14:creationId xmlns:p14="http://schemas.microsoft.com/office/powerpoint/2010/main" val="1421144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s-MX"/>
              <a:t>S</a:t>
            </a:r>
            <a:r>
              <a:rPr lang="en-US"/>
              <a:t>ử dụng text box</a:t>
            </a:r>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0" y="981075"/>
            <a:ext cx="6191250" cy="3429000"/>
          </a:xfrm>
        </p:spPr>
        <p:txBody>
          <a:bodyPr/>
          <a:lstStyle/>
          <a:p>
            <a:r>
              <a:rPr lang="es-MX" sz="2200"/>
              <a:t>Text Box là một đối tượng vẽ, có thể phóng to hoặc thu nhỏ tùy thuộc vào số lượng văn bản và tính năng hộp văn bản.</a:t>
            </a:r>
          </a:p>
          <a:p>
            <a:r>
              <a:rPr lang="es-MX" sz="2200"/>
              <a:t>Các Text Box khác với các đối tượng vẽ khác (shape) có thể chứa văn bản. Các đối tượng này xử lý văn bản theo cách khác so với các Text Box.</a:t>
            </a:r>
            <a:endParaRPr lang="en-US" sz="2200"/>
          </a:p>
          <a:p>
            <a:r>
              <a:rPr lang="es-MX" sz="2200"/>
              <a:t>Text Box có thể đặt văn bản ở bất cứ đâu trên slide. </a:t>
            </a:r>
          </a:p>
          <a:p>
            <a:r>
              <a:rPr lang="es-MX" sz="2200"/>
              <a:t>Bạn có thể chèn hoặc xóa nhiều Text Box trên một slide.</a:t>
            </a:r>
            <a:endParaRPr lang="en-US" sz="2200"/>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42</a:t>
            </a:fld>
            <a:endParaRPr lang="en-US"/>
          </a:p>
        </p:txBody>
      </p:sp>
      <p:pic>
        <p:nvPicPr>
          <p:cNvPr id="10" name="Picture 9">
            <a:extLst>
              <a:ext uri="{FF2B5EF4-FFF2-40B4-BE49-F238E27FC236}">
                <a16:creationId xmlns:a16="http://schemas.microsoft.com/office/drawing/2014/main" id="{9488A39B-7002-4EC3-B53E-9B94F860A5BC}"/>
              </a:ext>
            </a:extLst>
          </p:cNvPr>
          <p:cNvPicPr/>
          <p:nvPr/>
        </p:nvPicPr>
        <p:blipFill rotWithShape="1">
          <a:blip r:embed="rId3">
            <a:extLst>
              <a:ext uri="{28A0092B-C50C-407E-A947-70E740481C1C}">
                <a14:useLocalDpi xmlns:a14="http://schemas.microsoft.com/office/drawing/2010/main" val="0"/>
              </a:ext>
            </a:extLst>
          </a:blip>
          <a:srcRect l="61111"/>
          <a:stretch/>
        </p:blipFill>
        <p:spPr bwMode="auto">
          <a:xfrm>
            <a:off x="6624877" y="828674"/>
            <a:ext cx="2433637" cy="857250"/>
          </a:xfrm>
          <a:prstGeom prst="rect">
            <a:avLst/>
          </a:prstGeom>
          <a:noFill/>
          <a:ln>
            <a:noFill/>
          </a:ln>
        </p:spPr>
      </p:pic>
      <p:pic>
        <p:nvPicPr>
          <p:cNvPr id="11" name="Picture 10">
            <a:extLst>
              <a:ext uri="{FF2B5EF4-FFF2-40B4-BE49-F238E27FC236}">
                <a16:creationId xmlns:a16="http://schemas.microsoft.com/office/drawing/2014/main" id="{E230B4A2-CA92-4D2F-932B-5B01881021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11869" y="2748281"/>
            <a:ext cx="2965455" cy="2293620"/>
          </a:xfrm>
          <a:prstGeom prst="rect">
            <a:avLst/>
          </a:prstGeom>
          <a:noFill/>
          <a:ln>
            <a:noFill/>
          </a:ln>
        </p:spPr>
      </p:pic>
      <p:pic>
        <p:nvPicPr>
          <p:cNvPr id="14" name="Picture 13">
            <a:extLst>
              <a:ext uri="{FF2B5EF4-FFF2-40B4-BE49-F238E27FC236}">
                <a16:creationId xmlns:a16="http://schemas.microsoft.com/office/drawing/2014/main" id="{BC5BDDBF-DA23-41DE-A081-E1F826E9D8DA}"/>
              </a:ext>
            </a:extLst>
          </p:cNvPr>
          <p:cNvPicPr/>
          <p:nvPr/>
        </p:nvPicPr>
        <p:blipFill rotWithShape="1">
          <a:blip r:embed="rId5"/>
          <a:srcRect r="69036"/>
          <a:stretch/>
        </p:blipFill>
        <p:spPr>
          <a:xfrm>
            <a:off x="7369731" y="1655445"/>
            <a:ext cx="1688783" cy="1012190"/>
          </a:xfrm>
          <a:prstGeom prst="rect">
            <a:avLst/>
          </a:prstGeom>
        </p:spPr>
      </p:pic>
      <p:pic>
        <p:nvPicPr>
          <p:cNvPr id="17" name="Picture 16">
            <a:extLst>
              <a:ext uri="{FF2B5EF4-FFF2-40B4-BE49-F238E27FC236}">
                <a16:creationId xmlns:a16="http://schemas.microsoft.com/office/drawing/2014/main" id="{068EC3ED-CB9B-4CB4-B97D-B9AE162ED309}"/>
              </a:ext>
            </a:extLst>
          </p:cNvPr>
          <p:cNvPicPr/>
          <p:nvPr/>
        </p:nvPicPr>
        <p:blipFill>
          <a:blip r:embed="rId6"/>
          <a:stretch>
            <a:fillRect/>
          </a:stretch>
        </p:blipFill>
        <p:spPr bwMode="auto">
          <a:xfrm>
            <a:off x="1238930" y="4058740"/>
            <a:ext cx="1924050" cy="1094740"/>
          </a:xfrm>
          <a:prstGeom prst="rect">
            <a:avLst/>
          </a:prstGeom>
          <a:noFill/>
          <a:ln>
            <a:noFill/>
          </a:ln>
        </p:spPr>
      </p:pic>
      <p:pic>
        <p:nvPicPr>
          <p:cNvPr id="18" name="Picture 17">
            <a:extLst>
              <a:ext uri="{FF2B5EF4-FFF2-40B4-BE49-F238E27FC236}">
                <a16:creationId xmlns:a16="http://schemas.microsoft.com/office/drawing/2014/main" id="{DA165E37-BAC2-4926-AACD-7BDDFED8B02B}"/>
              </a:ext>
            </a:extLst>
          </p:cNvPr>
          <p:cNvPicPr/>
          <p:nvPr/>
        </p:nvPicPr>
        <p:blipFill>
          <a:blip r:embed="rId7"/>
          <a:stretch>
            <a:fillRect/>
          </a:stretch>
        </p:blipFill>
        <p:spPr bwMode="auto">
          <a:xfrm>
            <a:off x="3485924" y="4030187"/>
            <a:ext cx="1971675" cy="1116965"/>
          </a:xfrm>
          <a:prstGeom prst="rect">
            <a:avLst/>
          </a:prstGeom>
          <a:noFill/>
          <a:ln>
            <a:noFill/>
          </a:ln>
        </p:spPr>
      </p:pic>
    </p:spTree>
    <p:extLst>
      <p:ext uri="{BB962C8B-B14F-4D97-AF65-F5344CB8AC3E}">
        <p14:creationId xmlns:p14="http://schemas.microsoft.com/office/powerpoint/2010/main" val="3677562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Định k</a:t>
            </a:r>
            <a:r>
              <a:rPr lang="vi-VN"/>
              <a:t>ích thước và </a:t>
            </a:r>
            <a:r>
              <a:rPr lang="en-US"/>
              <a:t>vị trí</a:t>
            </a:r>
            <a:r>
              <a:rPr lang="vi-VN"/>
              <a:t> Text Box</a:t>
            </a:r>
            <a:endParaRPr lang="en-US"/>
          </a:p>
        </p:txBody>
      </p:sp>
      <p:sp>
        <p:nvSpPr>
          <p:cNvPr id="12" name="Text Placeholder 11">
            <a:extLst>
              <a:ext uri="{FF2B5EF4-FFF2-40B4-BE49-F238E27FC236}">
                <a16:creationId xmlns:a16="http://schemas.microsoft.com/office/drawing/2014/main" id="{93D33E13-65C2-4A5E-B051-64F45704EC89}"/>
              </a:ext>
            </a:extLst>
          </p:cNvPr>
          <p:cNvSpPr>
            <a:spLocks noGrp="1"/>
          </p:cNvSpPr>
          <p:nvPr>
            <p:ph type="body" sz="quarter" idx="13"/>
          </p:nvPr>
        </p:nvSpPr>
        <p:spPr>
          <a:xfrm>
            <a:off x="0" y="981075"/>
            <a:ext cx="7010400" cy="3429000"/>
          </a:xfrm>
        </p:spPr>
        <p:txBody>
          <a:bodyPr/>
          <a:lstStyle/>
          <a:p>
            <a:r>
              <a:rPr lang="es-MX"/>
              <a:t>Bạn có thể thay đổi kích thước </a:t>
            </a:r>
            <a:r>
              <a:rPr lang="es-MX" b="1"/>
              <a:t>Text Box</a:t>
            </a:r>
            <a:r>
              <a:rPr lang="es-MX"/>
              <a:t> và di chuyển nó bất cứ nơi nào sau khi đã chèn vào slide. </a:t>
            </a:r>
            <a:endParaRPr lang="en-US"/>
          </a:p>
          <a:p>
            <a:r>
              <a:rPr lang="es-MX"/>
              <a:t>Khi nhập văn bản vào </a:t>
            </a:r>
            <a:r>
              <a:rPr lang="es-MX" b="1"/>
              <a:t>Text Box</a:t>
            </a:r>
            <a:r>
              <a:rPr lang="es-MX"/>
              <a:t>, theo mặc định, </a:t>
            </a:r>
            <a:r>
              <a:rPr lang="es-MX" b="1"/>
              <a:t>Text Box</a:t>
            </a:r>
            <a:r>
              <a:rPr lang="es-MX"/>
              <a:t> sẽ tự thay đổi kích thước để chứa văn bản. Đây là chế độ </a:t>
            </a:r>
            <a:r>
              <a:rPr lang="es-MX" b="1"/>
              <a:t>Text Box Auto Fit</a:t>
            </a:r>
            <a:r>
              <a:rPr lang="es-MX"/>
              <a:t>.</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43</a:t>
            </a:fld>
            <a:endParaRPr lang="en-US"/>
          </a:p>
        </p:txBody>
      </p:sp>
      <p:pic>
        <p:nvPicPr>
          <p:cNvPr id="13" name="Picture 12">
            <a:extLst>
              <a:ext uri="{FF2B5EF4-FFF2-40B4-BE49-F238E27FC236}">
                <a16:creationId xmlns:a16="http://schemas.microsoft.com/office/drawing/2014/main" id="{539DAC37-3DA9-45A1-B0C8-256D4FB79293}"/>
              </a:ext>
            </a:extLst>
          </p:cNvPr>
          <p:cNvPicPr/>
          <p:nvPr/>
        </p:nvPicPr>
        <p:blipFill>
          <a:blip r:embed="rId3"/>
          <a:stretch>
            <a:fillRect/>
          </a:stretch>
        </p:blipFill>
        <p:spPr bwMode="auto">
          <a:xfrm>
            <a:off x="7010400" y="1075019"/>
            <a:ext cx="2133600" cy="4042215"/>
          </a:xfrm>
          <a:prstGeom prst="rect">
            <a:avLst/>
          </a:prstGeom>
          <a:ln>
            <a:noFill/>
          </a:ln>
          <a:extLst>
            <a:ext uri="{53640926-AAD7-44D8-BBD7-CCE9431645EC}">
              <a14:shadowObscured xmlns:a14="http://schemas.microsoft.com/office/drawing/2010/main"/>
            </a:ext>
          </a:extLst>
        </p:spPr>
      </p:pic>
      <p:graphicFrame>
        <p:nvGraphicFramePr>
          <p:cNvPr id="3" name="Table 2">
            <a:extLst>
              <a:ext uri="{FF2B5EF4-FFF2-40B4-BE49-F238E27FC236}">
                <a16:creationId xmlns:a16="http://schemas.microsoft.com/office/drawing/2014/main" id="{0170D36F-2375-4FB4-B09D-3808A2D0F8BE}"/>
              </a:ext>
            </a:extLst>
          </p:cNvPr>
          <p:cNvGraphicFramePr>
            <a:graphicFrameLocks noGrp="1"/>
          </p:cNvGraphicFramePr>
          <p:nvPr>
            <p:extLst>
              <p:ext uri="{D42A27DB-BD31-4B8C-83A1-F6EECF244321}">
                <p14:modId xmlns:p14="http://schemas.microsoft.com/office/powerpoint/2010/main" val="2050176263"/>
              </p:ext>
            </p:extLst>
          </p:nvPr>
        </p:nvGraphicFramePr>
        <p:xfrm>
          <a:off x="-4989" y="3255006"/>
          <a:ext cx="6884760" cy="1903008"/>
        </p:xfrm>
        <a:graphic>
          <a:graphicData uri="http://schemas.openxmlformats.org/drawingml/2006/table">
            <a:tbl>
              <a:tblPr firstRow="1" firstCol="1" bandRow="1">
                <a:tableStyleId>{5C22544A-7EE6-4342-B048-85BDC9FD1C3A}</a:tableStyleId>
              </a:tblPr>
              <a:tblGrid>
                <a:gridCol w="1978680">
                  <a:extLst>
                    <a:ext uri="{9D8B030D-6E8A-4147-A177-3AD203B41FA5}">
                      <a16:colId xmlns:a16="http://schemas.microsoft.com/office/drawing/2014/main" val="750697366"/>
                    </a:ext>
                  </a:extLst>
                </a:gridCol>
                <a:gridCol w="4906080">
                  <a:extLst>
                    <a:ext uri="{9D8B030D-6E8A-4147-A177-3AD203B41FA5}">
                      <a16:colId xmlns:a16="http://schemas.microsoft.com/office/drawing/2014/main" val="2042769933"/>
                    </a:ext>
                  </a:extLst>
                </a:gridCol>
              </a:tblGrid>
              <a:tr h="679509">
                <a:tc>
                  <a:txBody>
                    <a:bodyPr/>
                    <a:lstStyle/>
                    <a:p>
                      <a:pPr marL="180000" marR="97155" lvl="0" indent="0" algn="l">
                        <a:lnSpc>
                          <a:spcPct val="107000"/>
                        </a:lnSpc>
                        <a:spcBef>
                          <a:spcPts val="600"/>
                        </a:spcBef>
                        <a:spcAft>
                          <a:spcPts val="600"/>
                        </a:spcAft>
                        <a:buFont typeface="Wingdings" panose="05000000000000000000" pitchFamily="2" charset="2"/>
                        <a:buNone/>
                      </a:pPr>
                      <a:r>
                        <a:rPr lang="en-CA" sz="1400">
                          <a:effectLst/>
                        </a:rPr>
                        <a:t>Do not Autofit</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56515" lvl="0" indent="0">
                        <a:lnSpc>
                          <a:spcPct val="107000"/>
                        </a:lnSpc>
                        <a:spcBef>
                          <a:spcPts val="600"/>
                        </a:spcBef>
                        <a:spcAft>
                          <a:spcPts val="600"/>
                        </a:spcAft>
                        <a:buFont typeface="Wingdings" panose="05000000000000000000" pitchFamily="2" charset="2"/>
                        <a:buNone/>
                      </a:pPr>
                      <a:r>
                        <a:rPr lang="en-CA" sz="1400">
                          <a:effectLst/>
                        </a:rPr>
                        <a:t>Nếu nhập nhiều văn bản vào Text Box, tất cả văn bản có thể sẽ không hiển thị hết, kích thước Text Box và văn bản sẽ không thay đổi kích thước.</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48685022"/>
                  </a:ext>
                </a:extLst>
              </a:tr>
              <a:tr h="549319">
                <a:tc>
                  <a:txBody>
                    <a:bodyPr/>
                    <a:lstStyle/>
                    <a:p>
                      <a:pPr marL="180000" marR="97155" lvl="0" indent="0" algn="l">
                        <a:lnSpc>
                          <a:spcPct val="107000"/>
                        </a:lnSpc>
                        <a:spcBef>
                          <a:spcPts val="600"/>
                        </a:spcBef>
                        <a:spcAft>
                          <a:spcPts val="600"/>
                        </a:spcAft>
                        <a:buFont typeface="Wingdings" panose="05000000000000000000" pitchFamily="2" charset="2"/>
                        <a:buNone/>
                      </a:pPr>
                      <a:r>
                        <a:rPr lang="en-CA" sz="1400">
                          <a:effectLst/>
                        </a:rPr>
                        <a:t>Shrink text on overflow</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56515" lvl="0" indent="0">
                        <a:lnSpc>
                          <a:spcPct val="107000"/>
                        </a:lnSpc>
                        <a:spcBef>
                          <a:spcPts val="600"/>
                        </a:spcBef>
                        <a:spcAft>
                          <a:spcPts val="600"/>
                        </a:spcAft>
                        <a:buFont typeface="Wingdings" panose="05000000000000000000" pitchFamily="2" charset="2"/>
                        <a:buNone/>
                      </a:pPr>
                      <a:r>
                        <a:rPr lang="en-CA" sz="1400">
                          <a:effectLst/>
                        </a:rPr>
                        <a:t>Khi bạn nhập nhiều văn bản vào Text Box, kích thước của văn bản sẽ co lại để phù hợp với kích thước Text Box và hiển thị đầy đủ văn bản.</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53513818"/>
                  </a:ext>
                </a:extLst>
              </a:tr>
              <a:tr h="549319">
                <a:tc>
                  <a:txBody>
                    <a:bodyPr/>
                    <a:lstStyle/>
                    <a:p>
                      <a:pPr marL="180000" marR="97155" lvl="0" indent="0" algn="l">
                        <a:lnSpc>
                          <a:spcPct val="107000"/>
                        </a:lnSpc>
                        <a:spcBef>
                          <a:spcPts val="600"/>
                        </a:spcBef>
                        <a:spcAft>
                          <a:spcPts val="600"/>
                        </a:spcAft>
                        <a:buFont typeface="Wingdings" panose="05000000000000000000" pitchFamily="2" charset="2"/>
                        <a:buNone/>
                      </a:pPr>
                      <a:r>
                        <a:rPr lang="en-CA" sz="1400">
                          <a:effectLst/>
                        </a:rPr>
                        <a:t>Resize shape to fit text</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56515" lvl="0" indent="0">
                        <a:lnSpc>
                          <a:spcPct val="107000"/>
                        </a:lnSpc>
                        <a:spcBef>
                          <a:spcPts val="600"/>
                        </a:spcBef>
                        <a:spcAft>
                          <a:spcPts val="600"/>
                        </a:spcAft>
                        <a:buFont typeface="Wingdings" panose="05000000000000000000" pitchFamily="2" charset="2"/>
                        <a:buNone/>
                      </a:pPr>
                      <a:r>
                        <a:rPr lang="en-CA" sz="1400">
                          <a:effectLst/>
                        </a:rPr>
                        <a:t>Khi bạn nhập nhiều văn bản vào Text Box, Text Box sẽ thay đổi chiều dài để chứa hết phần văn bản.</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44693558"/>
                  </a:ext>
                </a:extLst>
              </a:tr>
            </a:tbl>
          </a:graphicData>
        </a:graphic>
      </p:graphicFrame>
    </p:spTree>
    <p:extLst>
      <p:ext uri="{BB962C8B-B14F-4D97-AF65-F5344CB8AC3E}">
        <p14:creationId xmlns:p14="http://schemas.microsoft.com/office/powerpoint/2010/main" val="2712209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Định k</a:t>
            </a:r>
            <a:r>
              <a:rPr lang="vi-VN"/>
              <a:t>ích thước và </a:t>
            </a:r>
            <a:r>
              <a:rPr lang="en-US"/>
              <a:t>vị trí</a:t>
            </a:r>
            <a:r>
              <a:rPr lang="vi-VN"/>
              <a:t> Text Box</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44</a:t>
            </a:fld>
            <a:endParaRPr lang="en-US"/>
          </a:p>
        </p:txBody>
      </p:sp>
      <p:pic>
        <p:nvPicPr>
          <p:cNvPr id="9" name="Picture 8">
            <a:extLst>
              <a:ext uri="{FF2B5EF4-FFF2-40B4-BE49-F238E27FC236}">
                <a16:creationId xmlns:a16="http://schemas.microsoft.com/office/drawing/2014/main" id="{743356A5-9A60-45DA-A82E-BC5984E99B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775" y="1413237"/>
            <a:ext cx="4858658" cy="1123503"/>
          </a:xfrm>
          <a:prstGeom prst="rect">
            <a:avLst/>
          </a:prstGeom>
          <a:noFill/>
          <a:ln>
            <a:noFill/>
          </a:ln>
        </p:spPr>
      </p:pic>
      <p:pic>
        <p:nvPicPr>
          <p:cNvPr id="10" name="Picture 9">
            <a:extLst>
              <a:ext uri="{FF2B5EF4-FFF2-40B4-BE49-F238E27FC236}">
                <a16:creationId xmlns:a16="http://schemas.microsoft.com/office/drawing/2014/main" id="{604EF46F-B0F5-49A8-BA27-1A39C2502C76}"/>
              </a:ext>
            </a:extLst>
          </p:cNvPr>
          <p:cNvPicPr/>
          <p:nvPr/>
        </p:nvPicPr>
        <p:blipFill>
          <a:blip r:embed="rId4"/>
          <a:stretch>
            <a:fillRect/>
          </a:stretch>
        </p:blipFill>
        <p:spPr>
          <a:xfrm>
            <a:off x="7010400" y="1421402"/>
            <a:ext cx="2028825" cy="3620500"/>
          </a:xfrm>
          <a:prstGeom prst="rect">
            <a:avLst/>
          </a:prstGeom>
        </p:spPr>
      </p:pic>
      <p:pic>
        <p:nvPicPr>
          <p:cNvPr id="11" name="Picture 10">
            <a:extLst>
              <a:ext uri="{FF2B5EF4-FFF2-40B4-BE49-F238E27FC236}">
                <a16:creationId xmlns:a16="http://schemas.microsoft.com/office/drawing/2014/main" id="{159E122B-AF37-461E-AF2D-839F2CCC7662}"/>
              </a:ext>
            </a:extLst>
          </p:cNvPr>
          <p:cNvPicPr/>
          <p:nvPr/>
        </p:nvPicPr>
        <p:blipFill>
          <a:blip r:embed="rId5"/>
          <a:stretch>
            <a:fillRect/>
          </a:stretch>
        </p:blipFill>
        <p:spPr>
          <a:xfrm>
            <a:off x="5029654" y="1413238"/>
            <a:ext cx="1914525" cy="2186940"/>
          </a:xfrm>
          <a:prstGeom prst="rect">
            <a:avLst/>
          </a:prstGeom>
        </p:spPr>
      </p:pic>
    </p:spTree>
    <p:extLst>
      <p:ext uri="{BB962C8B-B14F-4D97-AF65-F5344CB8AC3E}">
        <p14:creationId xmlns:p14="http://schemas.microsoft.com/office/powerpoint/2010/main" val="3004762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vi-VN"/>
              <a:t>Text Box </a:t>
            </a:r>
            <a:r>
              <a:rPr lang="en-US"/>
              <a:t>– Arrange</a:t>
            </a:r>
          </a:p>
        </p:txBody>
      </p:sp>
      <p:sp>
        <p:nvSpPr>
          <p:cNvPr id="13" name="Text Placeholder 12">
            <a:extLst>
              <a:ext uri="{FF2B5EF4-FFF2-40B4-BE49-F238E27FC236}">
                <a16:creationId xmlns:a16="http://schemas.microsoft.com/office/drawing/2014/main" id="{70D77AA5-3852-4259-8675-2051BEC4FCAB}"/>
              </a:ext>
            </a:extLst>
          </p:cNvPr>
          <p:cNvSpPr>
            <a:spLocks noGrp="1"/>
          </p:cNvSpPr>
          <p:nvPr>
            <p:ph type="body" sz="quarter" idx="13"/>
          </p:nvPr>
        </p:nvSpPr>
        <p:spPr>
          <a:xfrm>
            <a:off x="457200" y="1123950"/>
            <a:ext cx="8229600" cy="3429000"/>
          </a:xfrm>
        </p:spPr>
        <p:txBody>
          <a:bodyPr/>
          <a:lstStyle/>
          <a:p>
            <a:r>
              <a:rPr lang="es-MX"/>
              <a:t>Khi vẽ các Text Box trên slide, chúng có thể chồng lên nhau.</a:t>
            </a:r>
          </a:p>
          <a:p>
            <a:r>
              <a:rPr lang="es-MX"/>
              <a:t>Có thể cần thay đổi thứ tự các Text Box lên nhau</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45</a:t>
            </a:fld>
            <a:endParaRPr lang="en-US"/>
          </a:p>
        </p:txBody>
      </p:sp>
      <p:graphicFrame>
        <p:nvGraphicFramePr>
          <p:cNvPr id="14" name="Table 13">
            <a:extLst>
              <a:ext uri="{FF2B5EF4-FFF2-40B4-BE49-F238E27FC236}">
                <a16:creationId xmlns:a16="http://schemas.microsoft.com/office/drawing/2014/main" id="{45FD8E46-9CD0-496B-B9C3-E8B33CF956B6}"/>
              </a:ext>
            </a:extLst>
          </p:cNvPr>
          <p:cNvGraphicFramePr>
            <a:graphicFrameLocks noGrp="1"/>
          </p:cNvGraphicFramePr>
          <p:nvPr>
            <p:extLst>
              <p:ext uri="{D42A27DB-BD31-4B8C-83A1-F6EECF244321}">
                <p14:modId xmlns:p14="http://schemas.microsoft.com/office/powerpoint/2010/main" val="1929862680"/>
              </p:ext>
            </p:extLst>
          </p:nvPr>
        </p:nvGraphicFramePr>
        <p:xfrm>
          <a:off x="161925" y="2210189"/>
          <a:ext cx="6690298" cy="1116076"/>
        </p:xfrm>
        <a:graphic>
          <a:graphicData uri="http://schemas.openxmlformats.org/drawingml/2006/table">
            <a:tbl>
              <a:tblPr firstCol="1" lastCol="1" bandRow="1" bandCol="1">
                <a:tableStyleId>{BC89EF96-8CEA-46FF-86C4-4CE0E7609802}</a:tableStyleId>
              </a:tblPr>
              <a:tblGrid>
                <a:gridCol w="1792704">
                  <a:extLst>
                    <a:ext uri="{9D8B030D-6E8A-4147-A177-3AD203B41FA5}">
                      <a16:colId xmlns:a16="http://schemas.microsoft.com/office/drawing/2014/main" val="2202886771"/>
                    </a:ext>
                  </a:extLst>
                </a:gridCol>
                <a:gridCol w="4897594">
                  <a:extLst>
                    <a:ext uri="{9D8B030D-6E8A-4147-A177-3AD203B41FA5}">
                      <a16:colId xmlns:a16="http://schemas.microsoft.com/office/drawing/2014/main" val="510144951"/>
                    </a:ext>
                  </a:extLst>
                </a:gridCol>
              </a:tblGrid>
              <a:tr h="215900">
                <a:tc>
                  <a:txBody>
                    <a:bodyPr/>
                    <a:lstStyle/>
                    <a:p>
                      <a:pPr marL="228600" algn="l">
                        <a:lnSpc>
                          <a:spcPct val="107000"/>
                        </a:lnSpc>
                        <a:spcAft>
                          <a:spcPts val="0"/>
                        </a:spcAft>
                        <a:tabLst>
                          <a:tab pos="228600" algn="l"/>
                        </a:tabLst>
                      </a:pPr>
                      <a:r>
                        <a:rPr lang="en-US" sz="1800" b="0">
                          <a:effectLst/>
                        </a:rPr>
                        <a:t>Bring Forward</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800" b="0">
                          <a:effectLst/>
                        </a:rPr>
                        <a:t>Di chuyển Text Box đã chọn trên lên một lớp.</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3491792"/>
                  </a:ext>
                </a:extLst>
              </a:tr>
              <a:tr h="215900">
                <a:tc>
                  <a:txBody>
                    <a:bodyPr/>
                    <a:lstStyle/>
                    <a:p>
                      <a:pPr marL="228600" algn="l">
                        <a:lnSpc>
                          <a:spcPct val="107000"/>
                        </a:lnSpc>
                        <a:spcAft>
                          <a:spcPts val="0"/>
                        </a:spcAft>
                        <a:tabLst>
                          <a:tab pos="228600" algn="l"/>
                        </a:tabLst>
                      </a:pPr>
                      <a:r>
                        <a:rPr lang="en-US" sz="1800" b="0">
                          <a:effectLst/>
                        </a:rPr>
                        <a:t>Bring to Front</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800" b="0">
                          <a:effectLst/>
                        </a:rPr>
                        <a:t>Di chuyển Text Box đã chọn lên trên cùng.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7546477"/>
                  </a:ext>
                </a:extLst>
              </a:tr>
              <a:tr h="215900">
                <a:tc>
                  <a:txBody>
                    <a:bodyPr/>
                    <a:lstStyle/>
                    <a:p>
                      <a:pPr marL="228600" algn="l">
                        <a:lnSpc>
                          <a:spcPct val="107000"/>
                        </a:lnSpc>
                        <a:spcAft>
                          <a:spcPts val="0"/>
                        </a:spcAft>
                        <a:tabLst>
                          <a:tab pos="228600" algn="l"/>
                        </a:tabLst>
                      </a:pPr>
                      <a:r>
                        <a:rPr lang="en-US" sz="1800" b="0">
                          <a:effectLst/>
                        </a:rPr>
                        <a:t>Send Backward</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800" b="0">
                          <a:effectLst/>
                        </a:rPr>
                        <a:t>Di chuyển Text Box đã chọn xuống dưới một lớp.</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7984996"/>
                  </a:ext>
                </a:extLst>
              </a:tr>
              <a:tr h="215900">
                <a:tc>
                  <a:txBody>
                    <a:bodyPr/>
                    <a:lstStyle/>
                    <a:p>
                      <a:pPr marL="228600" algn="l">
                        <a:lnSpc>
                          <a:spcPct val="107000"/>
                        </a:lnSpc>
                        <a:spcAft>
                          <a:spcPts val="0"/>
                        </a:spcAft>
                        <a:tabLst>
                          <a:tab pos="228600" algn="l"/>
                        </a:tabLst>
                      </a:pPr>
                      <a:r>
                        <a:rPr lang="en-US" sz="1800" b="0">
                          <a:effectLst/>
                        </a:rPr>
                        <a:t>Send to Back</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800" b="0">
                          <a:effectLst/>
                        </a:rPr>
                        <a:t>Di chuyển Text Box đã chọn xuống dưới cùng.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3399191"/>
                  </a:ext>
                </a:extLst>
              </a:tr>
            </a:tbl>
          </a:graphicData>
        </a:graphic>
      </p:graphicFrame>
      <p:pic>
        <p:nvPicPr>
          <p:cNvPr id="15" name="Picture 14">
            <a:extLst>
              <a:ext uri="{FF2B5EF4-FFF2-40B4-BE49-F238E27FC236}">
                <a16:creationId xmlns:a16="http://schemas.microsoft.com/office/drawing/2014/main" id="{2E8A26D7-3C94-405F-9FD5-AF6BBC0A8585}"/>
              </a:ext>
            </a:extLst>
          </p:cNvPr>
          <p:cNvPicPr/>
          <p:nvPr/>
        </p:nvPicPr>
        <p:blipFill>
          <a:blip r:embed="rId3"/>
          <a:stretch>
            <a:fillRect/>
          </a:stretch>
        </p:blipFill>
        <p:spPr>
          <a:xfrm>
            <a:off x="5196143" y="3459957"/>
            <a:ext cx="1656080" cy="800100"/>
          </a:xfrm>
          <a:prstGeom prst="rect">
            <a:avLst/>
          </a:prstGeom>
        </p:spPr>
      </p:pic>
      <p:pic>
        <p:nvPicPr>
          <p:cNvPr id="16" name="Picture 15">
            <a:extLst>
              <a:ext uri="{FF2B5EF4-FFF2-40B4-BE49-F238E27FC236}">
                <a16:creationId xmlns:a16="http://schemas.microsoft.com/office/drawing/2014/main" id="{70E5C517-0CF8-4962-94EE-4249D325183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004503" y="2152651"/>
            <a:ext cx="1543050" cy="2889250"/>
          </a:xfrm>
          <a:prstGeom prst="rect">
            <a:avLst/>
          </a:prstGeom>
          <a:noFill/>
          <a:ln>
            <a:noFill/>
          </a:ln>
        </p:spPr>
      </p:pic>
    </p:spTree>
    <p:extLst>
      <p:ext uri="{BB962C8B-B14F-4D97-AF65-F5344CB8AC3E}">
        <p14:creationId xmlns:p14="http://schemas.microsoft.com/office/powerpoint/2010/main" val="1738731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a:xfrm>
            <a:off x="1676399" y="285750"/>
            <a:ext cx="7206343" cy="533400"/>
          </a:xfrm>
        </p:spPr>
        <p:txBody>
          <a:bodyPr/>
          <a:lstStyle/>
          <a:p>
            <a:r>
              <a:rPr lang="vi-VN"/>
              <a:t>Text Box </a:t>
            </a:r>
            <a:r>
              <a:rPr lang="en-US"/>
              <a:t>– Canh lề, xoay, đặt lại mặc định</a:t>
            </a:r>
          </a:p>
        </p:txBody>
      </p:sp>
      <p:sp>
        <p:nvSpPr>
          <p:cNvPr id="13" name="Text Placeholder 12">
            <a:extLst>
              <a:ext uri="{FF2B5EF4-FFF2-40B4-BE49-F238E27FC236}">
                <a16:creationId xmlns:a16="http://schemas.microsoft.com/office/drawing/2014/main" id="{70D77AA5-3852-4259-8675-2051BEC4FCAB}"/>
              </a:ext>
            </a:extLst>
          </p:cNvPr>
          <p:cNvSpPr>
            <a:spLocks noGrp="1"/>
          </p:cNvSpPr>
          <p:nvPr>
            <p:ph type="body" sz="quarter" idx="13"/>
          </p:nvPr>
        </p:nvSpPr>
        <p:spPr>
          <a:xfrm>
            <a:off x="102698" y="857250"/>
            <a:ext cx="8099193" cy="601366"/>
          </a:xfrm>
        </p:spPr>
        <p:txBody>
          <a:bodyPr/>
          <a:lstStyle/>
          <a:p>
            <a:r>
              <a:rPr lang="es-MX"/>
              <a:t>PowerPoint cung các cho tùy chọn để căn chỉnh Text Box </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46</a:t>
            </a:fld>
            <a:endParaRPr lang="en-US"/>
          </a:p>
        </p:txBody>
      </p:sp>
      <p:pic>
        <p:nvPicPr>
          <p:cNvPr id="18" name="Picture 17">
            <a:extLst>
              <a:ext uri="{FF2B5EF4-FFF2-40B4-BE49-F238E27FC236}">
                <a16:creationId xmlns:a16="http://schemas.microsoft.com/office/drawing/2014/main" id="{CE06C559-EC08-45D6-9B98-0E3D1C9DF5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12145" y="1436267"/>
            <a:ext cx="1779492" cy="3251049"/>
          </a:xfrm>
          <a:prstGeom prst="rect">
            <a:avLst/>
          </a:prstGeom>
          <a:noFill/>
          <a:ln>
            <a:noFill/>
          </a:ln>
        </p:spPr>
      </p:pic>
      <p:pic>
        <p:nvPicPr>
          <p:cNvPr id="19" name="Picture 18">
            <a:extLst>
              <a:ext uri="{FF2B5EF4-FFF2-40B4-BE49-F238E27FC236}">
                <a16:creationId xmlns:a16="http://schemas.microsoft.com/office/drawing/2014/main" id="{49F15F70-1476-4E28-B723-B8B4F30EB047}"/>
              </a:ext>
            </a:extLst>
          </p:cNvPr>
          <p:cNvPicPr/>
          <p:nvPr/>
        </p:nvPicPr>
        <p:blipFill>
          <a:blip r:embed="rId4">
            <a:clrChange>
              <a:clrFrom>
                <a:srgbClr val="F2F2F2"/>
              </a:clrFrom>
              <a:clrTo>
                <a:srgbClr val="F2F2F2">
                  <a:alpha val="0"/>
                </a:srgbClr>
              </a:clrTo>
            </a:clrChange>
            <a:extLst>
              <a:ext uri="{28A0092B-C50C-407E-A947-70E740481C1C}">
                <a14:useLocalDpi xmlns:a14="http://schemas.microsoft.com/office/drawing/2010/main" val="0"/>
              </a:ext>
            </a:extLst>
          </a:blip>
          <a:srcRect l="5196" t="9955"/>
          <a:stretch>
            <a:fillRect/>
          </a:stretch>
        </p:blipFill>
        <p:spPr bwMode="auto">
          <a:xfrm>
            <a:off x="5503027" y="3894491"/>
            <a:ext cx="1187480" cy="1178567"/>
          </a:xfrm>
          <a:prstGeom prst="rect">
            <a:avLst/>
          </a:prstGeom>
          <a:noFill/>
          <a:ln>
            <a:noFill/>
          </a:ln>
        </p:spPr>
      </p:pic>
      <p:graphicFrame>
        <p:nvGraphicFramePr>
          <p:cNvPr id="3" name="Table 2">
            <a:extLst>
              <a:ext uri="{FF2B5EF4-FFF2-40B4-BE49-F238E27FC236}">
                <a16:creationId xmlns:a16="http://schemas.microsoft.com/office/drawing/2014/main" id="{005830B9-4902-45F6-AD40-E4A24CD02CAD}"/>
              </a:ext>
            </a:extLst>
          </p:cNvPr>
          <p:cNvGraphicFramePr>
            <a:graphicFrameLocks noGrp="1"/>
          </p:cNvGraphicFramePr>
          <p:nvPr>
            <p:extLst>
              <p:ext uri="{D42A27DB-BD31-4B8C-83A1-F6EECF244321}">
                <p14:modId xmlns:p14="http://schemas.microsoft.com/office/powerpoint/2010/main" val="2632480279"/>
              </p:ext>
            </p:extLst>
          </p:nvPr>
        </p:nvGraphicFramePr>
        <p:xfrm>
          <a:off x="80962" y="1406895"/>
          <a:ext cx="7175387" cy="2421193"/>
        </p:xfrm>
        <a:graphic>
          <a:graphicData uri="http://schemas.openxmlformats.org/drawingml/2006/table">
            <a:tbl>
              <a:tblPr firstCol="1" bandRow="1">
                <a:tableStyleId>{BC89EF96-8CEA-46FF-86C4-4CE0E7609802}</a:tableStyleId>
              </a:tblPr>
              <a:tblGrid>
                <a:gridCol w="1723652">
                  <a:extLst>
                    <a:ext uri="{9D8B030D-6E8A-4147-A177-3AD203B41FA5}">
                      <a16:colId xmlns:a16="http://schemas.microsoft.com/office/drawing/2014/main" val="13265986"/>
                    </a:ext>
                  </a:extLst>
                </a:gridCol>
                <a:gridCol w="5451735">
                  <a:extLst>
                    <a:ext uri="{9D8B030D-6E8A-4147-A177-3AD203B41FA5}">
                      <a16:colId xmlns:a16="http://schemas.microsoft.com/office/drawing/2014/main" val="535163198"/>
                    </a:ext>
                  </a:extLst>
                </a:gridCol>
              </a:tblGrid>
              <a:tr h="215900">
                <a:tc>
                  <a:txBody>
                    <a:bodyPr/>
                    <a:lstStyle/>
                    <a:p>
                      <a:pPr marL="228600" algn="l">
                        <a:lnSpc>
                          <a:spcPct val="107000"/>
                        </a:lnSpc>
                        <a:spcAft>
                          <a:spcPts val="0"/>
                        </a:spcAft>
                        <a:tabLst>
                          <a:tab pos="228600" algn="l"/>
                        </a:tabLst>
                      </a:pPr>
                      <a:r>
                        <a:rPr lang="en-US" sz="1400">
                          <a:effectLst/>
                        </a:rPr>
                        <a:t>Align Left</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400">
                          <a:effectLst/>
                        </a:rPr>
                        <a:t>Căn chỉnh tất cả các </a:t>
                      </a:r>
                      <a:r>
                        <a:rPr lang="es-MX" sz="1400">
                          <a:effectLst/>
                        </a:rPr>
                        <a:t>Text Box </a:t>
                      </a:r>
                      <a:r>
                        <a:rPr lang="en-US" sz="1400">
                          <a:effectLst/>
                        </a:rPr>
                        <a:t>với </a:t>
                      </a:r>
                      <a:r>
                        <a:rPr lang="es-MX" sz="1400">
                          <a:effectLst/>
                        </a:rPr>
                        <a:t>Text Box </a:t>
                      </a:r>
                      <a:r>
                        <a:rPr lang="en-US" sz="1400">
                          <a:effectLst/>
                        </a:rPr>
                        <a:t>xa nhất bên trái trên slide.</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6817187"/>
                  </a:ext>
                </a:extLst>
              </a:tr>
              <a:tr h="215900">
                <a:tc>
                  <a:txBody>
                    <a:bodyPr/>
                    <a:lstStyle/>
                    <a:p>
                      <a:pPr marL="228600" algn="l">
                        <a:lnSpc>
                          <a:spcPct val="107000"/>
                        </a:lnSpc>
                        <a:spcAft>
                          <a:spcPts val="0"/>
                        </a:spcAft>
                        <a:tabLst>
                          <a:tab pos="228600" algn="l"/>
                        </a:tabLst>
                      </a:pPr>
                      <a:r>
                        <a:rPr lang="en-US" sz="1400">
                          <a:effectLst/>
                        </a:rPr>
                        <a:t>Align Center</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400">
                          <a:effectLst/>
                        </a:rPr>
                        <a:t>Căn giữa tất cả các </a:t>
                      </a:r>
                      <a:r>
                        <a:rPr lang="es-MX" sz="1400">
                          <a:effectLst/>
                        </a:rPr>
                        <a:t>Text Box </a:t>
                      </a:r>
                      <a:r>
                        <a:rPr lang="en-US" sz="1400">
                          <a:effectLst/>
                        </a:rPr>
                        <a:t>dựa trên điểm trung tâm của mỗi </a:t>
                      </a:r>
                      <a:r>
                        <a:rPr lang="es-MX" sz="1400">
                          <a:effectLst/>
                        </a:rPr>
                        <a:t>Text Box</a:t>
                      </a:r>
                      <a:r>
                        <a:rPr lang="en-US" sz="1400">
                          <a:effectLst/>
                        </a:rPr>
                        <a:t>.</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4551704"/>
                  </a:ext>
                </a:extLst>
              </a:tr>
              <a:tr h="215900">
                <a:tc>
                  <a:txBody>
                    <a:bodyPr/>
                    <a:lstStyle/>
                    <a:p>
                      <a:pPr marL="228600" algn="l">
                        <a:lnSpc>
                          <a:spcPct val="107000"/>
                        </a:lnSpc>
                        <a:spcAft>
                          <a:spcPts val="0"/>
                        </a:spcAft>
                        <a:tabLst>
                          <a:tab pos="228600" algn="l"/>
                        </a:tabLst>
                      </a:pPr>
                      <a:r>
                        <a:rPr lang="en-US" sz="1400">
                          <a:effectLst/>
                        </a:rPr>
                        <a:t>Align Right</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400">
                          <a:effectLst/>
                        </a:rPr>
                        <a:t>Căn chỉnh tất cả các </a:t>
                      </a:r>
                      <a:r>
                        <a:rPr lang="es-MX" sz="1400">
                          <a:effectLst/>
                        </a:rPr>
                        <a:t>Text Box </a:t>
                      </a:r>
                      <a:r>
                        <a:rPr lang="en-US" sz="1400">
                          <a:effectLst/>
                        </a:rPr>
                        <a:t>với </a:t>
                      </a:r>
                      <a:r>
                        <a:rPr lang="es-MX" sz="1400">
                          <a:effectLst/>
                        </a:rPr>
                        <a:t>Text Box </a:t>
                      </a:r>
                      <a:r>
                        <a:rPr lang="en-US" sz="1400">
                          <a:effectLst/>
                        </a:rPr>
                        <a:t>xa nhất bên phải slide.</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5428535"/>
                  </a:ext>
                </a:extLst>
              </a:tr>
              <a:tr h="215900">
                <a:tc>
                  <a:txBody>
                    <a:bodyPr/>
                    <a:lstStyle/>
                    <a:p>
                      <a:pPr marL="228600" algn="l">
                        <a:lnSpc>
                          <a:spcPct val="107000"/>
                        </a:lnSpc>
                        <a:spcAft>
                          <a:spcPts val="0"/>
                        </a:spcAft>
                        <a:tabLst>
                          <a:tab pos="228600" algn="l"/>
                        </a:tabLst>
                      </a:pPr>
                      <a:r>
                        <a:rPr lang="en-US" sz="1400">
                          <a:effectLst/>
                        </a:rPr>
                        <a:t>Align Top</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400">
                          <a:effectLst/>
                        </a:rPr>
                        <a:t>Căn chỉnh tất cả các </a:t>
                      </a:r>
                      <a:r>
                        <a:rPr lang="es-MX" sz="1400">
                          <a:effectLst/>
                        </a:rPr>
                        <a:t>Text Box </a:t>
                      </a:r>
                      <a:r>
                        <a:rPr lang="en-US" sz="1400">
                          <a:effectLst/>
                        </a:rPr>
                        <a:t>với </a:t>
                      </a:r>
                      <a:r>
                        <a:rPr lang="es-MX" sz="1400">
                          <a:effectLst/>
                        </a:rPr>
                        <a:t>Text Box </a:t>
                      </a:r>
                      <a:r>
                        <a:rPr lang="en-US" sz="1400">
                          <a:effectLst/>
                        </a:rPr>
                        <a:t>ở điểm cao nhất trên slide.</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7891267"/>
                  </a:ext>
                </a:extLst>
              </a:tr>
              <a:tr h="215900">
                <a:tc>
                  <a:txBody>
                    <a:bodyPr/>
                    <a:lstStyle/>
                    <a:p>
                      <a:pPr marL="228600" algn="l">
                        <a:lnSpc>
                          <a:spcPct val="107000"/>
                        </a:lnSpc>
                        <a:spcAft>
                          <a:spcPts val="0"/>
                        </a:spcAft>
                        <a:tabLst>
                          <a:tab pos="228600" algn="l"/>
                        </a:tabLst>
                      </a:pPr>
                      <a:r>
                        <a:rPr lang="en-US" sz="1400">
                          <a:effectLst/>
                        </a:rPr>
                        <a:t>Align Middle</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400">
                          <a:effectLst/>
                        </a:rPr>
                        <a:t>Căn chỉnh tất cả các </a:t>
                      </a:r>
                      <a:r>
                        <a:rPr lang="es-MX" sz="1400">
                          <a:effectLst/>
                        </a:rPr>
                        <a:t>Text Box </a:t>
                      </a:r>
                      <a:r>
                        <a:rPr lang="en-US" sz="1400">
                          <a:effectLst/>
                        </a:rPr>
                        <a:t>ở giữa slide.</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5804190"/>
                  </a:ext>
                </a:extLst>
              </a:tr>
              <a:tr h="215900">
                <a:tc>
                  <a:txBody>
                    <a:bodyPr/>
                    <a:lstStyle/>
                    <a:p>
                      <a:pPr marL="228600" algn="l">
                        <a:lnSpc>
                          <a:spcPct val="107000"/>
                        </a:lnSpc>
                        <a:spcAft>
                          <a:spcPts val="0"/>
                        </a:spcAft>
                        <a:tabLst>
                          <a:tab pos="228600" algn="l"/>
                        </a:tabLst>
                      </a:pPr>
                      <a:r>
                        <a:rPr lang="en-US" sz="1400">
                          <a:effectLst/>
                        </a:rPr>
                        <a:t>Align Bottom</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l">
                        <a:lnSpc>
                          <a:spcPct val="107000"/>
                        </a:lnSpc>
                        <a:spcAft>
                          <a:spcPts val="0"/>
                        </a:spcAft>
                        <a:tabLst>
                          <a:tab pos="228600" algn="l"/>
                        </a:tabLst>
                      </a:pPr>
                      <a:r>
                        <a:rPr lang="en-US" sz="1400">
                          <a:effectLst/>
                        </a:rPr>
                        <a:t>Căn chỉnh tất cả các </a:t>
                      </a:r>
                      <a:r>
                        <a:rPr lang="es-MX" sz="1400">
                          <a:effectLst/>
                        </a:rPr>
                        <a:t>Text Box </a:t>
                      </a:r>
                      <a:r>
                        <a:rPr lang="en-US" sz="1400">
                          <a:effectLst/>
                        </a:rPr>
                        <a:t>với </a:t>
                      </a:r>
                      <a:r>
                        <a:rPr lang="es-MX" sz="1400">
                          <a:effectLst/>
                        </a:rPr>
                        <a:t>Text Box </a:t>
                      </a:r>
                      <a:r>
                        <a:rPr lang="en-US" sz="1400">
                          <a:effectLst/>
                        </a:rPr>
                        <a:t>ở điểm thấp nhất trên slide.</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7256034"/>
                  </a:ext>
                </a:extLst>
              </a:tr>
              <a:tr h="215900">
                <a:tc>
                  <a:txBody>
                    <a:bodyPr/>
                    <a:lstStyle/>
                    <a:p>
                      <a:pPr marL="228600" algn="l">
                        <a:lnSpc>
                          <a:spcPct val="107000"/>
                        </a:lnSpc>
                        <a:spcAft>
                          <a:spcPts val="0"/>
                        </a:spcAft>
                        <a:tabLst>
                          <a:tab pos="228600" algn="l"/>
                        </a:tabLst>
                      </a:pPr>
                      <a:r>
                        <a:rPr lang="en-US" sz="1400">
                          <a:effectLst/>
                        </a:rPr>
                        <a:t>Distribute Horizontally</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07000"/>
                        </a:lnSpc>
                        <a:spcAft>
                          <a:spcPts val="0"/>
                        </a:spcAft>
                        <a:tabLst>
                          <a:tab pos="228600" algn="l"/>
                        </a:tabLst>
                      </a:pPr>
                      <a:r>
                        <a:rPr lang="en-US" sz="1400">
                          <a:effectLst/>
                        </a:rPr>
                        <a:t>Sắp xếp các </a:t>
                      </a:r>
                      <a:r>
                        <a:rPr lang="es-MX" sz="1400">
                          <a:effectLst/>
                        </a:rPr>
                        <a:t>Text Box</a:t>
                      </a:r>
                      <a:r>
                        <a:rPr lang="en-US" sz="1400">
                          <a:effectLst/>
                        </a:rPr>
                        <a:t> từ trái sang phải trên slide với khoảng cách giữa mỗi </a:t>
                      </a:r>
                      <a:r>
                        <a:rPr lang="es-MX" sz="1400">
                          <a:effectLst/>
                        </a:rPr>
                        <a:t>Text Box</a:t>
                      </a:r>
                      <a:r>
                        <a:rPr lang="en-US" sz="1400">
                          <a:effectLst/>
                        </a:rPr>
                        <a:t> bằng nhau.</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8586537"/>
                  </a:ext>
                </a:extLst>
              </a:tr>
              <a:tr h="215900">
                <a:tc>
                  <a:txBody>
                    <a:bodyPr/>
                    <a:lstStyle/>
                    <a:p>
                      <a:pPr marL="228600" algn="l">
                        <a:lnSpc>
                          <a:spcPct val="107000"/>
                        </a:lnSpc>
                        <a:spcAft>
                          <a:spcPts val="0"/>
                        </a:spcAft>
                        <a:tabLst>
                          <a:tab pos="228600" algn="l"/>
                        </a:tabLst>
                      </a:pPr>
                      <a:r>
                        <a:rPr lang="en-US" sz="1400">
                          <a:effectLst/>
                        </a:rPr>
                        <a:t>Distribute Vertically</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07000"/>
                        </a:lnSpc>
                        <a:spcAft>
                          <a:spcPts val="0"/>
                        </a:spcAft>
                        <a:tabLst>
                          <a:tab pos="228600" algn="l"/>
                        </a:tabLst>
                      </a:pPr>
                      <a:r>
                        <a:rPr lang="en-US" sz="1400">
                          <a:effectLst/>
                        </a:rPr>
                        <a:t>Sắp xếp các </a:t>
                      </a:r>
                      <a:r>
                        <a:rPr lang="es-MX" sz="1400">
                          <a:effectLst/>
                        </a:rPr>
                        <a:t>Text Box</a:t>
                      </a:r>
                      <a:r>
                        <a:rPr lang="en-US" sz="1400">
                          <a:effectLst/>
                        </a:rPr>
                        <a:t> từ trên xuống dưới trên slide với khoảng cách giữa mỗi </a:t>
                      </a:r>
                      <a:r>
                        <a:rPr lang="es-MX" sz="1400">
                          <a:effectLst/>
                        </a:rPr>
                        <a:t>Text Box</a:t>
                      </a:r>
                      <a:r>
                        <a:rPr lang="en-US" sz="1400">
                          <a:effectLst/>
                        </a:rPr>
                        <a:t> bằng nhau.</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6234526"/>
                  </a:ext>
                </a:extLst>
              </a:tr>
            </a:tbl>
          </a:graphicData>
        </a:graphic>
      </p:graphicFrame>
    </p:spTree>
    <p:extLst>
      <p:ext uri="{BB962C8B-B14F-4D97-AF65-F5344CB8AC3E}">
        <p14:creationId xmlns:p14="http://schemas.microsoft.com/office/powerpoint/2010/main" val="4637760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a:xfrm>
            <a:off x="1676399" y="285750"/>
            <a:ext cx="7206343" cy="533400"/>
          </a:xfrm>
        </p:spPr>
        <p:txBody>
          <a:bodyPr/>
          <a:lstStyle/>
          <a:p>
            <a:r>
              <a:rPr lang="en-US"/>
              <a:t>Sử dụng WordArt</a:t>
            </a:r>
          </a:p>
        </p:txBody>
      </p:sp>
      <p:sp>
        <p:nvSpPr>
          <p:cNvPr id="13" name="Text Placeholder 12">
            <a:extLst>
              <a:ext uri="{FF2B5EF4-FFF2-40B4-BE49-F238E27FC236}">
                <a16:creationId xmlns:a16="http://schemas.microsoft.com/office/drawing/2014/main" id="{70D77AA5-3852-4259-8675-2051BEC4FCAB}"/>
              </a:ext>
            </a:extLst>
          </p:cNvPr>
          <p:cNvSpPr>
            <a:spLocks noGrp="1"/>
          </p:cNvSpPr>
          <p:nvPr>
            <p:ph type="body" sz="quarter" idx="13"/>
          </p:nvPr>
        </p:nvSpPr>
        <p:spPr>
          <a:xfrm>
            <a:off x="278296" y="1338470"/>
            <a:ext cx="5001275" cy="3074504"/>
          </a:xfrm>
        </p:spPr>
        <p:txBody>
          <a:bodyPr/>
          <a:lstStyle/>
          <a:p>
            <a:r>
              <a:rPr lang="es-MX"/>
              <a:t>WordArt là tính năng cho phép tạo văn bản ba chiều. </a:t>
            </a:r>
          </a:p>
          <a:p>
            <a:r>
              <a:rPr lang="es-MX"/>
              <a:t>Bạn có thể sử dụng WordArt để nhấn mạnh vào một từ hoặc cụm từ rất quan trọng hoặc để thiết kế một logo đơn giản.</a:t>
            </a: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47</a:t>
            </a:fld>
            <a:endParaRPr lang="en-US"/>
          </a:p>
        </p:txBody>
      </p:sp>
      <p:pic>
        <p:nvPicPr>
          <p:cNvPr id="14" name="Picture 13">
            <a:extLst>
              <a:ext uri="{FF2B5EF4-FFF2-40B4-BE49-F238E27FC236}">
                <a16:creationId xmlns:a16="http://schemas.microsoft.com/office/drawing/2014/main" id="{2AC3EFCF-9F00-43E6-8191-5F59E3562F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6583" y="2054034"/>
            <a:ext cx="3530285" cy="517716"/>
          </a:xfrm>
          <a:prstGeom prst="rect">
            <a:avLst/>
          </a:prstGeom>
          <a:noFill/>
        </p:spPr>
      </p:pic>
    </p:spTree>
    <p:extLst>
      <p:ext uri="{BB962C8B-B14F-4D97-AF65-F5344CB8AC3E}">
        <p14:creationId xmlns:p14="http://schemas.microsoft.com/office/powerpoint/2010/main" val="1209596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a:xfrm>
            <a:off x="1676399" y="285750"/>
            <a:ext cx="7206343" cy="533400"/>
          </a:xfrm>
        </p:spPr>
        <p:txBody>
          <a:bodyPr/>
          <a:lstStyle/>
          <a:p>
            <a:r>
              <a:rPr lang="en-US"/>
              <a:t>Chèn, định dạng, xóa WordArt</a:t>
            </a:r>
          </a:p>
        </p:txBody>
      </p:sp>
      <p:sp>
        <p:nvSpPr>
          <p:cNvPr id="13" name="Text Placeholder 12">
            <a:extLst>
              <a:ext uri="{FF2B5EF4-FFF2-40B4-BE49-F238E27FC236}">
                <a16:creationId xmlns:a16="http://schemas.microsoft.com/office/drawing/2014/main" id="{70D77AA5-3852-4259-8675-2051BEC4FCAB}"/>
              </a:ext>
            </a:extLst>
          </p:cNvPr>
          <p:cNvSpPr>
            <a:spLocks noGrp="1"/>
          </p:cNvSpPr>
          <p:nvPr>
            <p:ph type="body" sz="quarter" idx="13"/>
          </p:nvPr>
        </p:nvSpPr>
        <p:spPr>
          <a:xfrm>
            <a:off x="457200" y="1338470"/>
            <a:ext cx="3449425" cy="3074504"/>
          </a:xfrm>
        </p:spPr>
        <p:txBody>
          <a:bodyPr/>
          <a:lstStyle/>
          <a:p>
            <a:r>
              <a:rPr lang="en-US"/>
              <a:t>Chèn WordArt</a:t>
            </a:r>
          </a:p>
          <a:p>
            <a:r>
              <a:rPr lang="en-US"/>
              <a:t>Sửa WordArt</a:t>
            </a:r>
          </a:p>
          <a:p>
            <a:r>
              <a:rPr lang="en-US"/>
              <a:t>Xóa WordArt</a:t>
            </a:r>
          </a:p>
          <a:p>
            <a:r>
              <a:rPr lang="en-US"/>
              <a:t>Thay đổi hình dạng WordArt</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48</a:t>
            </a:fld>
            <a:endParaRPr lang="en-US"/>
          </a:p>
        </p:txBody>
      </p:sp>
      <p:pic>
        <p:nvPicPr>
          <p:cNvPr id="14" name="Picture 13">
            <a:extLst>
              <a:ext uri="{FF2B5EF4-FFF2-40B4-BE49-F238E27FC236}">
                <a16:creationId xmlns:a16="http://schemas.microsoft.com/office/drawing/2014/main" id="{2AC3EFCF-9F00-43E6-8191-5F59E3562F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640" y="1057117"/>
            <a:ext cx="2895600" cy="424639"/>
          </a:xfrm>
          <a:prstGeom prst="rect">
            <a:avLst/>
          </a:prstGeom>
          <a:noFill/>
        </p:spPr>
      </p:pic>
      <p:pic>
        <p:nvPicPr>
          <p:cNvPr id="19" name="Picture 18">
            <a:extLst>
              <a:ext uri="{FF2B5EF4-FFF2-40B4-BE49-F238E27FC236}">
                <a16:creationId xmlns:a16="http://schemas.microsoft.com/office/drawing/2014/main" id="{EA1796E5-12E1-4A8D-AF18-B0C2353D15A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26679" y="960286"/>
            <a:ext cx="2571637" cy="3926333"/>
          </a:xfrm>
          <a:prstGeom prst="rect">
            <a:avLst/>
          </a:prstGeom>
          <a:noFill/>
          <a:ln>
            <a:noFill/>
          </a:ln>
        </p:spPr>
      </p:pic>
    </p:spTree>
    <p:extLst>
      <p:ext uri="{BB962C8B-B14F-4D97-AF65-F5344CB8AC3E}">
        <p14:creationId xmlns:p14="http://schemas.microsoft.com/office/powerpoint/2010/main" val="971762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a:xfrm>
            <a:off x="1676399" y="285750"/>
            <a:ext cx="7206343" cy="533400"/>
          </a:xfrm>
        </p:spPr>
        <p:txBody>
          <a:bodyPr/>
          <a:lstStyle/>
          <a:p>
            <a:r>
              <a:rPr lang="en-US"/>
              <a:t>Định dạng WordArt</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49</a:t>
            </a:fld>
            <a:endParaRPr lang="en-US"/>
          </a:p>
        </p:txBody>
      </p:sp>
      <p:sp>
        <p:nvSpPr>
          <p:cNvPr id="15" name="Rectangle 14">
            <a:extLst>
              <a:ext uri="{FF2B5EF4-FFF2-40B4-BE49-F238E27FC236}">
                <a16:creationId xmlns:a16="http://schemas.microsoft.com/office/drawing/2014/main" id="{D5D15849-CAC4-4BC3-9806-4C36B1821A10}"/>
              </a:ext>
            </a:extLst>
          </p:cNvPr>
          <p:cNvSpPr/>
          <p:nvPr/>
        </p:nvSpPr>
        <p:spPr>
          <a:xfrm>
            <a:off x="457200" y="1646592"/>
            <a:ext cx="5291859" cy="1711048"/>
          </a:xfrm>
          <a:prstGeom prst="rect">
            <a:avLst/>
          </a:prstGeom>
          <a:ln w="76200">
            <a:solidFill>
              <a:schemeClr val="accent2"/>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lIns="91440" tIns="45720" rIns="91440" bIns="45720">
            <a:prstTxWarp prst="textButton">
              <a:avLst>
                <a:gd name="adj" fmla="val 10823388"/>
              </a:avLst>
            </a:prstTxWarp>
            <a:spAutoFit/>
            <a:scene3d>
              <a:camera prst="perspectiveRelaxed"/>
              <a:lightRig rig="threePt" dir="t"/>
            </a:scene3d>
            <a:sp3d extrusionH="57150">
              <a:bevelT w="69850" h="69850" prst="divot"/>
            </a:sp3d>
          </a:bodyPr>
          <a:lstStyle/>
          <a:p>
            <a:pPr algn="ctr"/>
            <a:r>
              <a:rPr lang="en-US" sz="5400" b="1">
                <a:ln w="22225">
                  <a:solidFill>
                    <a:schemeClr val="accent2"/>
                  </a:solidFill>
                  <a:prstDash val="solid"/>
                </a:ln>
                <a:solidFill>
                  <a:schemeClr val="accent2">
                    <a:lumMod val="40000"/>
                    <a:lumOff val="60000"/>
                  </a:schemeClr>
                </a:solidFill>
                <a:effectLst>
                  <a:glow rad="139700">
                    <a:schemeClr val="accent6">
                      <a:satMod val="175000"/>
                      <a:alpha val="40000"/>
                    </a:schemeClr>
                  </a:glow>
                  <a:outerShdw blurRad="50800" dist="38100" algn="l" rotWithShape="0">
                    <a:prstClr val="black">
                      <a:alpha val="40000"/>
                    </a:prstClr>
                  </a:outerShdw>
                  <a:reflection blurRad="6350" stA="55000" endA="50" endPos="85000" dir="5400000" sy="-100000" algn="bl" rotWithShape="0"/>
                </a:effectLst>
              </a:rPr>
              <a:t>Nhập text</a:t>
            </a:r>
          </a:p>
          <a:p>
            <a:pPr algn="ctr"/>
            <a:endParaRPr lang="en-US" sz="5400" b="1">
              <a:ln w="22225">
                <a:solidFill>
                  <a:schemeClr val="accent2"/>
                </a:solidFill>
                <a:prstDash val="solid"/>
              </a:ln>
              <a:solidFill>
                <a:schemeClr val="accent2">
                  <a:lumMod val="40000"/>
                  <a:lumOff val="60000"/>
                </a:schemeClr>
              </a:solidFill>
              <a:effectLst>
                <a:glow rad="139700">
                  <a:schemeClr val="accent6">
                    <a:satMod val="175000"/>
                    <a:alpha val="40000"/>
                  </a:schemeClr>
                </a:glow>
                <a:outerShdw blurRad="50800" dist="38100" algn="l" rotWithShape="0">
                  <a:prstClr val="black">
                    <a:alpha val="40000"/>
                  </a:prstClr>
                </a:outerShdw>
                <a:reflection blurRad="6350" stA="55000" endA="50" endPos="85000" dir="5400000" sy="-100000" algn="bl" rotWithShape="0"/>
              </a:effectLst>
            </a:endParaRPr>
          </a:p>
          <a:p>
            <a:pPr algn="ctr"/>
            <a:r>
              <a:rPr lang="en-US" sz="5400" b="1">
                <a:ln w="22225">
                  <a:solidFill>
                    <a:schemeClr val="accent2"/>
                  </a:solidFill>
                  <a:prstDash val="solid"/>
                </a:ln>
                <a:solidFill>
                  <a:schemeClr val="accent2">
                    <a:lumMod val="40000"/>
                    <a:lumOff val="60000"/>
                  </a:schemeClr>
                </a:solidFill>
                <a:effectLst>
                  <a:glow rad="139700">
                    <a:schemeClr val="accent6">
                      <a:satMod val="175000"/>
                      <a:alpha val="40000"/>
                    </a:schemeClr>
                  </a:glow>
                  <a:outerShdw blurRad="50800" dist="38100" algn="l" rotWithShape="0">
                    <a:prstClr val="black">
                      <a:alpha val="40000"/>
                    </a:prstClr>
                  </a:outerShdw>
                  <a:reflection blurRad="6350" stA="55000" endA="50" endPos="85000" dir="5400000" sy="-100000" algn="bl" rotWithShape="0"/>
                </a:effectLst>
              </a:rPr>
              <a:t>Your text here</a:t>
            </a:r>
          </a:p>
        </p:txBody>
      </p:sp>
      <p:pic>
        <p:nvPicPr>
          <p:cNvPr id="16" name="Picture 15">
            <a:extLst>
              <a:ext uri="{FF2B5EF4-FFF2-40B4-BE49-F238E27FC236}">
                <a16:creationId xmlns:a16="http://schemas.microsoft.com/office/drawing/2014/main" id="{57D4F4F1-D998-4AFB-8686-F9AA4ABC9A97}"/>
              </a:ext>
            </a:extLst>
          </p:cNvPr>
          <p:cNvPicPr/>
          <p:nvPr/>
        </p:nvPicPr>
        <p:blipFill>
          <a:blip r:embed="rId3"/>
          <a:stretch>
            <a:fillRect/>
          </a:stretch>
        </p:blipFill>
        <p:spPr>
          <a:xfrm>
            <a:off x="6187167" y="1579552"/>
            <a:ext cx="2695575" cy="2676525"/>
          </a:xfrm>
          <a:prstGeom prst="rect">
            <a:avLst/>
          </a:prstGeom>
        </p:spPr>
      </p:pic>
    </p:spTree>
    <p:extLst>
      <p:ext uri="{BB962C8B-B14F-4D97-AF65-F5344CB8AC3E}">
        <p14:creationId xmlns:p14="http://schemas.microsoft.com/office/powerpoint/2010/main" val="3057032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chế độ xem Outline</a:t>
            </a:r>
            <a:endParaRPr lang="en-US" dirty="0"/>
          </a:p>
        </p:txBody>
      </p:sp>
      <p:sp>
        <p:nvSpPr>
          <p:cNvPr id="3" name="Content Placeholder 2"/>
          <p:cNvSpPr>
            <a:spLocks noGrp="1"/>
          </p:cNvSpPr>
          <p:nvPr>
            <p:ph type="body" sz="quarter" idx="13"/>
          </p:nvPr>
        </p:nvSpPr>
        <p:spPr>
          <a:xfrm>
            <a:off x="154305" y="1152395"/>
            <a:ext cx="4600575" cy="3340232"/>
          </a:xfrm>
        </p:spPr>
        <p:txBody>
          <a:bodyPr/>
          <a:lstStyle/>
          <a:p>
            <a:pPr>
              <a:buFont typeface="Wingdings" panose="05000000000000000000" pitchFamily="2" charset="2"/>
              <a:buChar char="v"/>
            </a:pPr>
            <a:r>
              <a:rPr lang="en-US"/>
              <a:t> PowerPoint cho phép xem ở chế độ Outline để tạo hoặc xem phác thảo bài trình chiếu.  </a:t>
            </a:r>
            <a:br>
              <a:rPr lang="en-US"/>
            </a:br>
            <a:r>
              <a:rPr lang="en-US"/>
              <a:t>(Outline View)</a:t>
            </a:r>
          </a:p>
          <a:p>
            <a:pPr>
              <a:buFont typeface="Wingdings" panose="05000000000000000000" pitchFamily="2" charset="2"/>
              <a:buChar char="v"/>
            </a:pPr>
            <a:r>
              <a:rPr lang="en-US"/>
              <a:t> Chế độ </a:t>
            </a:r>
            <a:r>
              <a:rPr lang="en-US" b="1"/>
              <a:t>Outline View </a:t>
            </a:r>
            <a:r>
              <a:rPr lang="en-US"/>
              <a:t>cũng có thể được sử dụng để tổ chức nội dung trình bày.</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5</a:t>
            </a:fld>
            <a:endParaRPr lang="en-US"/>
          </a:p>
        </p:txBody>
      </p:sp>
      <p:pic>
        <p:nvPicPr>
          <p:cNvPr id="10" name="Picture 9">
            <a:extLst>
              <a:ext uri="{FF2B5EF4-FFF2-40B4-BE49-F238E27FC236}">
                <a16:creationId xmlns:a16="http://schemas.microsoft.com/office/drawing/2014/main" id="{0DACCED8-BF3B-469E-80F9-CDA236077D11}"/>
              </a:ext>
            </a:extLst>
          </p:cNvPr>
          <p:cNvPicPr/>
          <p:nvPr/>
        </p:nvPicPr>
        <p:blipFill>
          <a:blip r:embed="rId3"/>
          <a:stretch>
            <a:fillRect/>
          </a:stretch>
        </p:blipFill>
        <p:spPr>
          <a:xfrm>
            <a:off x="4843737" y="1152395"/>
            <a:ext cx="4145958" cy="3514857"/>
          </a:xfrm>
          <a:prstGeom prst="rect">
            <a:avLst/>
          </a:prstGeom>
        </p:spPr>
      </p:pic>
    </p:spTree>
    <p:extLst>
      <p:ext uri="{BB962C8B-B14F-4D97-AF65-F5344CB8AC3E}">
        <p14:creationId xmlns:p14="http://schemas.microsoft.com/office/powerpoint/2010/main" val="1104293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Tổng kết bài học</a:t>
            </a:r>
          </a:p>
        </p:txBody>
      </p:sp>
      <p:sp>
        <p:nvSpPr>
          <p:cNvPr id="10" name="Text Placeholder 9">
            <a:extLst>
              <a:ext uri="{FF2B5EF4-FFF2-40B4-BE49-F238E27FC236}">
                <a16:creationId xmlns:a16="http://schemas.microsoft.com/office/drawing/2014/main" id="{B020545F-F1BA-41A8-A613-EF978EE0D2AD}"/>
              </a:ext>
            </a:extLst>
          </p:cNvPr>
          <p:cNvSpPr>
            <a:spLocks noGrp="1"/>
          </p:cNvSpPr>
          <p:nvPr>
            <p:ph type="body" sz="quarter" idx="13"/>
          </p:nvPr>
        </p:nvSpPr>
        <p:spPr>
          <a:xfrm>
            <a:off x="161925" y="1123950"/>
            <a:ext cx="8792504" cy="3429000"/>
          </a:xfrm>
        </p:spPr>
        <p:txBody>
          <a:bodyPr/>
          <a:lstStyle/>
          <a:p>
            <a:pPr>
              <a:buFont typeface="Wingdings" panose="05000000000000000000" pitchFamily="2" charset="2"/>
              <a:buChar char="v"/>
            </a:pPr>
            <a:r>
              <a:rPr lang="vi-VN"/>
              <a:t>Các phần của </a:t>
            </a:r>
            <a:r>
              <a:rPr lang="en-US"/>
              <a:t>bài này </a:t>
            </a:r>
            <a:r>
              <a:rPr lang="vi-VN"/>
              <a:t>đã cung cấp cho </a:t>
            </a:r>
            <a:r>
              <a:rPr lang="es-MX"/>
              <a:t>bạn</a:t>
            </a:r>
            <a:r>
              <a:rPr lang="vi-VN"/>
              <a:t> kiến thức và kỹ năng về:</a:t>
            </a:r>
            <a:endParaRPr lang="en-US"/>
          </a:p>
          <a:p>
            <a:pPr lvl="1"/>
            <a:r>
              <a:rPr lang="en-US"/>
              <a:t>Cách thức tạo slide trình chiếu từ tập tin </a:t>
            </a:r>
            <a:r>
              <a:rPr lang="en-US" b="1"/>
              <a:t>Outline</a:t>
            </a:r>
            <a:r>
              <a:rPr lang="en-US"/>
              <a:t>.</a:t>
            </a:r>
          </a:p>
          <a:p>
            <a:pPr lvl="1"/>
            <a:r>
              <a:rPr lang="en-US"/>
              <a:t>Các thao tác chèn, định dạng văn bản, đoạn văn bản, các chế độ kiểm tra văn bản.</a:t>
            </a:r>
          </a:p>
          <a:p>
            <a:pPr lvl="1"/>
            <a:r>
              <a:rPr lang="en-US"/>
              <a:t>Các thao tác với </a:t>
            </a:r>
            <a:r>
              <a:rPr lang="en-US" b="1"/>
              <a:t>TAB</a:t>
            </a:r>
            <a:r>
              <a:rPr lang="en-US"/>
              <a:t>.</a:t>
            </a:r>
          </a:p>
          <a:p>
            <a:pPr lvl="1"/>
            <a:r>
              <a:rPr lang="en-US"/>
              <a:t>Các thao tác với </a:t>
            </a:r>
            <a:r>
              <a:rPr lang="en-US" b="1"/>
              <a:t>Text Boxes</a:t>
            </a:r>
            <a:r>
              <a:rPr lang="en-US"/>
              <a:t>.</a:t>
            </a:r>
          </a:p>
          <a:p>
            <a:pPr lvl="1"/>
            <a:r>
              <a:rPr lang="en-US"/>
              <a:t>Các thao tác với </a:t>
            </a:r>
            <a:r>
              <a:rPr lang="en-US" b="1"/>
              <a:t>WordArt</a:t>
            </a:r>
            <a:r>
              <a:rPr lang="en-US"/>
              <a:t>.</a:t>
            </a:r>
          </a:p>
          <a:p>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50</a:t>
            </a:fld>
            <a:endParaRPr lang="en-US"/>
          </a:p>
        </p:txBody>
      </p:sp>
    </p:spTree>
    <p:extLst>
      <p:ext uri="{BB962C8B-B14F-4D97-AF65-F5344CB8AC3E}">
        <p14:creationId xmlns:p14="http://schemas.microsoft.com/office/powerpoint/2010/main" val="2284081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B020545F-F1BA-41A8-A613-EF978EE0D2AD}"/>
              </a:ext>
            </a:extLst>
          </p:cNvPr>
          <p:cNvSpPr>
            <a:spLocks noGrp="1"/>
          </p:cNvSpPr>
          <p:nvPr>
            <p:ph type="body" sz="quarter" idx="13"/>
          </p:nvPr>
        </p:nvSpPr>
        <p:spPr>
          <a:xfrm>
            <a:off x="161925" y="1123950"/>
            <a:ext cx="8792504" cy="3429000"/>
          </a:xfrm>
        </p:spPr>
        <p:txBody>
          <a:bodyPr/>
          <a:lstStyle/>
          <a:p>
            <a:pPr marL="457200" lvl="0" indent="-457200">
              <a:buFont typeface="+mj-lt"/>
              <a:buAutoNum type="arabicPeriod"/>
            </a:pPr>
            <a:r>
              <a:rPr lang="en-US"/>
              <a:t>Phím nào được sử dụng để hạ cấp các mục trong danh sách sử dụng Bullets hoặc Numbering?</a:t>
            </a:r>
          </a:p>
          <a:p>
            <a:pPr lvl="2"/>
            <a:r>
              <a:rPr lang="en-US"/>
              <a:t>SHIFT</a:t>
            </a:r>
          </a:p>
          <a:p>
            <a:pPr lvl="2"/>
            <a:r>
              <a:rPr lang="en-US"/>
              <a:t>ENTER</a:t>
            </a:r>
          </a:p>
          <a:p>
            <a:pPr lvl="2"/>
            <a:r>
              <a:rPr lang="en-US"/>
              <a:t>CTRL</a:t>
            </a:r>
          </a:p>
          <a:p>
            <a:pPr lvl="2"/>
            <a:r>
              <a:rPr lang="en-US"/>
              <a:t>TAB</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51</a:t>
            </a:fld>
            <a:endParaRPr lang="en-US"/>
          </a:p>
        </p:txBody>
      </p:sp>
    </p:spTree>
    <p:extLst>
      <p:ext uri="{BB962C8B-B14F-4D97-AF65-F5344CB8AC3E}">
        <p14:creationId xmlns:p14="http://schemas.microsoft.com/office/powerpoint/2010/main" val="31192713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B020545F-F1BA-41A8-A613-EF978EE0D2AD}"/>
              </a:ext>
            </a:extLst>
          </p:cNvPr>
          <p:cNvSpPr>
            <a:spLocks noGrp="1"/>
          </p:cNvSpPr>
          <p:nvPr>
            <p:ph type="body" sz="quarter" idx="13"/>
          </p:nvPr>
        </p:nvSpPr>
        <p:spPr>
          <a:xfrm>
            <a:off x="161925" y="1123950"/>
            <a:ext cx="8792504" cy="3429000"/>
          </a:xfrm>
        </p:spPr>
        <p:txBody>
          <a:bodyPr/>
          <a:lstStyle/>
          <a:p>
            <a:pPr marL="457200" lvl="0" indent="-457200">
              <a:buFont typeface="+mj-lt"/>
              <a:buAutoNum type="arabicPeriod" startAt="2"/>
            </a:pPr>
            <a:r>
              <a:rPr lang="en-US"/>
              <a:t> Tùy chọn nào được sử dụng để sao chép định dạng từ một đối tượng, văn bản, sang đối tượng khác?</a:t>
            </a:r>
          </a:p>
          <a:p>
            <a:pPr lvl="2"/>
            <a:r>
              <a:rPr lang="en-US"/>
              <a:t>Paste</a:t>
            </a:r>
          </a:p>
          <a:p>
            <a:pPr lvl="2"/>
            <a:r>
              <a:rPr lang="en-US"/>
              <a:t>Replace</a:t>
            </a:r>
          </a:p>
          <a:p>
            <a:pPr lvl="2"/>
            <a:r>
              <a:rPr lang="en-US"/>
              <a:t>Styles</a:t>
            </a:r>
          </a:p>
          <a:p>
            <a:pPr lvl="2"/>
            <a:r>
              <a:rPr lang="en-US"/>
              <a:t>Format Painter</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52</a:t>
            </a:fld>
            <a:endParaRPr lang="en-US"/>
          </a:p>
        </p:txBody>
      </p:sp>
    </p:spTree>
    <p:extLst>
      <p:ext uri="{BB962C8B-B14F-4D97-AF65-F5344CB8AC3E}">
        <p14:creationId xmlns:p14="http://schemas.microsoft.com/office/powerpoint/2010/main" val="138708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B020545F-F1BA-41A8-A613-EF978EE0D2AD}"/>
              </a:ext>
            </a:extLst>
          </p:cNvPr>
          <p:cNvSpPr>
            <a:spLocks noGrp="1"/>
          </p:cNvSpPr>
          <p:nvPr>
            <p:ph type="body" sz="quarter" idx="13"/>
          </p:nvPr>
        </p:nvSpPr>
        <p:spPr>
          <a:xfrm>
            <a:off x="161925" y="1123950"/>
            <a:ext cx="8792504" cy="3429000"/>
          </a:xfrm>
        </p:spPr>
        <p:txBody>
          <a:bodyPr/>
          <a:lstStyle/>
          <a:p>
            <a:pPr marL="457200" lvl="0" indent="-457200">
              <a:buFont typeface="+mj-lt"/>
              <a:buAutoNum type="arabicPeriod" startAt="3"/>
            </a:pPr>
            <a:r>
              <a:rPr lang="en-US"/>
              <a:t>Ngăn tác vụ nào được sử dụng cắt hoặc sao chép nhiều mục và dán tất cả chúng sau này?</a:t>
            </a:r>
          </a:p>
          <a:p>
            <a:pPr lvl="2"/>
            <a:r>
              <a:rPr lang="en-US"/>
              <a:t>Smart Lookup.</a:t>
            </a:r>
          </a:p>
          <a:p>
            <a:pPr lvl="2"/>
            <a:r>
              <a:rPr lang="en-US"/>
              <a:t>Format.</a:t>
            </a:r>
          </a:p>
          <a:p>
            <a:pPr lvl="2"/>
            <a:r>
              <a:rPr lang="en-US"/>
              <a:t>Shape.</a:t>
            </a:r>
          </a:p>
          <a:p>
            <a:pPr lvl="2"/>
            <a:r>
              <a:rPr lang="en-US"/>
              <a:t>Clipboard.</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53</a:t>
            </a:fld>
            <a:endParaRPr lang="en-US"/>
          </a:p>
        </p:txBody>
      </p:sp>
    </p:spTree>
    <p:extLst>
      <p:ext uri="{BB962C8B-B14F-4D97-AF65-F5344CB8AC3E}">
        <p14:creationId xmlns:p14="http://schemas.microsoft.com/office/powerpoint/2010/main" val="1828110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B020545F-F1BA-41A8-A613-EF978EE0D2AD}"/>
              </a:ext>
            </a:extLst>
          </p:cNvPr>
          <p:cNvSpPr>
            <a:spLocks noGrp="1"/>
          </p:cNvSpPr>
          <p:nvPr>
            <p:ph type="body" sz="quarter" idx="13"/>
          </p:nvPr>
        </p:nvSpPr>
        <p:spPr>
          <a:xfrm>
            <a:off x="161925" y="1123950"/>
            <a:ext cx="8792504" cy="3429000"/>
          </a:xfrm>
        </p:spPr>
        <p:txBody>
          <a:bodyPr/>
          <a:lstStyle/>
          <a:p>
            <a:pPr marL="457200" lvl="0" indent="-457200">
              <a:buFont typeface="+mj-lt"/>
              <a:buAutoNum type="arabicPeriod" startAt="4"/>
            </a:pPr>
            <a:r>
              <a:rPr lang="en-US"/>
              <a:t>Ribbon nào được sử dụng để chèn slilde mới từ tập tin Word ?</a:t>
            </a:r>
          </a:p>
          <a:p>
            <a:pPr lvl="2"/>
            <a:r>
              <a:rPr lang="en-US"/>
              <a:t>Insert, Object, Create from file Design</a:t>
            </a:r>
          </a:p>
          <a:p>
            <a:pPr lvl="2"/>
            <a:r>
              <a:rPr lang="en-US"/>
              <a:t>File, Open</a:t>
            </a:r>
          </a:p>
          <a:p>
            <a:pPr lvl="2"/>
            <a:r>
              <a:rPr lang="en-US"/>
              <a:t>View, Outline view</a:t>
            </a:r>
          </a:p>
          <a:p>
            <a:pPr lvl="2"/>
            <a:r>
              <a:rPr lang="en-US"/>
              <a:t>Home, New Slide, Slides from Outline</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54</a:t>
            </a:fld>
            <a:endParaRPr lang="en-US"/>
          </a:p>
        </p:txBody>
      </p:sp>
    </p:spTree>
    <p:extLst>
      <p:ext uri="{BB962C8B-B14F-4D97-AF65-F5344CB8AC3E}">
        <p14:creationId xmlns:p14="http://schemas.microsoft.com/office/powerpoint/2010/main" val="1698058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B020545F-F1BA-41A8-A613-EF978EE0D2AD}"/>
              </a:ext>
            </a:extLst>
          </p:cNvPr>
          <p:cNvSpPr>
            <a:spLocks noGrp="1"/>
          </p:cNvSpPr>
          <p:nvPr>
            <p:ph type="body" sz="quarter" idx="13"/>
          </p:nvPr>
        </p:nvSpPr>
        <p:spPr>
          <a:xfrm>
            <a:off x="161925" y="1123950"/>
            <a:ext cx="8792504" cy="3429000"/>
          </a:xfrm>
        </p:spPr>
        <p:txBody>
          <a:bodyPr/>
          <a:lstStyle/>
          <a:p>
            <a:pPr marL="457200" lvl="0" indent="-457200">
              <a:buFont typeface="+mj-lt"/>
              <a:buAutoNum type="arabicPeriod" startAt="5"/>
            </a:pPr>
            <a:r>
              <a:rPr lang="en-US"/>
              <a:t>Trong chế độ xem nào, ngăn Slide Navigation chỉ hiển thị văn bản của bài trình chiếu?</a:t>
            </a:r>
          </a:p>
          <a:p>
            <a:pPr lvl="2"/>
            <a:r>
              <a:rPr lang="en-US"/>
              <a:t>Slide Master.</a:t>
            </a:r>
          </a:p>
          <a:p>
            <a:pPr lvl="2"/>
            <a:r>
              <a:rPr lang="en-US"/>
              <a:t>Normal.</a:t>
            </a:r>
          </a:p>
          <a:p>
            <a:pPr lvl="2"/>
            <a:r>
              <a:rPr lang="en-US"/>
              <a:t>Slide Sorter.</a:t>
            </a:r>
          </a:p>
          <a:p>
            <a:pPr lvl="2"/>
            <a:r>
              <a:rPr lang="en-US"/>
              <a:t>Outline View.</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55</a:t>
            </a:fld>
            <a:endParaRPr lang="en-US"/>
          </a:p>
        </p:txBody>
      </p:sp>
    </p:spTree>
    <p:extLst>
      <p:ext uri="{BB962C8B-B14F-4D97-AF65-F5344CB8AC3E}">
        <p14:creationId xmlns:p14="http://schemas.microsoft.com/office/powerpoint/2010/main" val="2055392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B020545F-F1BA-41A8-A613-EF978EE0D2AD}"/>
              </a:ext>
            </a:extLst>
          </p:cNvPr>
          <p:cNvSpPr>
            <a:spLocks noGrp="1"/>
          </p:cNvSpPr>
          <p:nvPr>
            <p:ph type="body" sz="quarter" idx="13"/>
          </p:nvPr>
        </p:nvSpPr>
        <p:spPr>
          <a:xfrm>
            <a:off x="161925" y="1123950"/>
            <a:ext cx="8792504" cy="3429000"/>
          </a:xfrm>
        </p:spPr>
        <p:txBody>
          <a:bodyPr/>
          <a:lstStyle/>
          <a:p>
            <a:pPr marL="457200" lvl="0" indent="-457200">
              <a:buFont typeface="+mj-lt"/>
              <a:buAutoNum type="arabicPeriod" startAt="6"/>
            </a:pPr>
            <a:r>
              <a:rPr lang="en-US"/>
              <a:t>Tùy chọn dán nào áp dụng định dạng đoạn văn và văn bản trong bản trình bày của bạn cho văn bản đã dán?</a:t>
            </a:r>
          </a:p>
          <a:p>
            <a:pPr lvl="2"/>
            <a:r>
              <a:rPr lang="en-US"/>
              <a:t>Keep Source Formatting </a:t>
            </a:r>
          </a:p>
          <a:p>
            <a:pPr lvl="2"/>
            <a:r>
              <a:rPr lang="en-US"/>
              <a:t>Keep Text only </a:t>
            </a:r>
          </a:p>
          <a:p>
            <a:pPr lvl="2"/>
            <a:r>
              <a:rPr lang="en-US"/>
              <a:t>Use Destination Styles </a:t>
            </a:r>
          </a:p>
          <a:p>
            <a:pPr lvl="2"/>
            <a:r>
              <a:rPr lang="en-US"/>
              <a:t>Use Destination Theme </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56</a:t>
            </a:fld>
            <a:endParaRPr lang="en-US"/>
          </a:p>
        </p:txBody>
      </p:sp>
    </p:spTree>
    <p:extLst>
      <p:ext uri="{BB962C8B-B14F-4D97-AF65-F5344CB8AC3E}">
        <p14:creationId xmlns:p14="http://schemas.microsoft.com/office/powerpoint/2010/main" val="3374976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B020545F-F1BA-41A8-A613-EF978EE0D2AD}"/>
              </a:ext>
            </a:extLst>
          </p:cNvPr>
          <p:cNvSpPr>
            <a:spLocks noGrp="1"/>
          </p:cNvSpPr>
          <p:nvPr>
            <p:ph type="body" sz="quarter" idx="13"/>
          </p:nvPr>
        </p:nvSpPr>
        <p:spPr>
          <a:xfrm>
            <a:off x="161925" y="1123950"/>
            <a:ext cx="8792504" cy="3429000"/>
          </a:xfrm>
        </p:spPr>
        <p:txBody>
          <a:bodyPr/>
          <a:lstStyle/>
          <a:p>
            <a:pPr marL="457200" lvl="0" indent="-457200">
              <a:buFont typeface="+mj-lt"/>
              <a:buAutoNum type="arabicPeriod" startAt="7"/>
            </a:pPr>
            <a:r>
              <a:rPr lang="en-US"/>
              <a:t>Tổ hợp phím nào được sử dụng để sao chép văn bản vào Clipboard ?</a:t>
            </a:r>
          </a:p>
          <a:p>
            <a:pPr lvl="2"/>
            <a:r>
              <a:rPr lang="en-US"/>
              <a:t>CTRL + P.</a:t>
            </a:r>
          </a:p>
          <a:p>
            <a:pPr lvl="2"/>
            <a:r>
              <a:rPr lang="en-US"/>
              <a:t>CTRL + V.</a:t>
            </a:r>
          </a:p>
          <a:p>
            <a:pPr lvl="2"/>
            <a:r>
              <a:rPr lang="en-US"/>
              <a:t>CTRL + X.</a:t>
            </a:r>
          </a:p>
          <a:p>
            <a:pPr lvl="2"/>
            <a:r>
              <a:rPr lang="en-US"/>
              <a:t>CTRL + C.</a:t>
            </a:r>
          </a:p>
          <a:p>
            <a:pPr marL="457200" lvl="0" indent="-457200">
              <a:buFont typeface="+mj-lt"/>
              <a:buAutoNum type="arabicPeriod" startAt="6"/>
            </a:pPr>
            <a:endParaRPr lang="en-US"/>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57</a:t>
            </a:fld>
            <a:endParaRPr lang="en-US"/>
          </a:p>
        </p:txBody>
      </p:sp>
    </p:spTree>
    <p:extLst>
      <p:ext uri="{BB962C8B-B14F-4D97-AF65-F5344CB8AC3E}">
        <p14:creationId xmlns:p14="http://schemas.microsoft.com/office/powerpoint/2010/main" val="680753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B020545F-F1BA-41A8-A613-EF978EE0D2AD}"/>
              </a:ext>
            </a:extLst>
          </p:cNvPr>
          <p:cNvSpPr>
            <a:spLocks noGrp="1"/>
          </p:cNvSpPr>
          <p:nvPr>
            <p:ph type="body" sz="quarter" idx="13"/>
          </p:nvPr>
        </p:nvSpPr>
        <p:spPr>
          <a:xfrm>
            <a:off x="161925" y="1123950"/>
            <a:ext cx="8792504" cy="3429000"/>
          </a:xfrm>
        </p:spPr>
        <p:txBody>
          <a:bodyPr/>
          <a:lstStyle/>
          <a:p>
            <a:pPr marL="457200" lvl="0" indent="-457200">
              <a:buFont typeface="+mj-lt"/>
              <a:buAutoNum type="arabicPeriod" startAt="8"/>
            </a:pPr>
            <a:r>
              <a:rPr lang="en-US"/>
              <a:t>Tổ hợp phím nào được sử dụng để dán văn bản?</a:t>
            </a:r>
          </a:p>
          <a:p>
            <a:pPr lvl="2"/>
            <a:r>
              <a:rPr lang="en-US"/>
              <a:t>CTRL + X.</a:t>
            </a:r>
          </a:p>
          <a:p>
            <a:pPr lvl="2"/>
            <a:r>
              <a:rPr lang="en-US"/>
              <a:t>CTRL + P.</a:t>
            </a:r>
          </a:p>
          <a:p>
            <a:pPr lvl="2"/>
            <a:r>
              <a:rPr lang="en-US"/>
              <a:t>CTRL + C.</a:t>
            </a:r>
          </a:p>
          <a:p>
            <a:pPr lvl="2"/>
            <a:r>
              <a:rPr lang="en-US"/>
              <a:t>CTRL + V.</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58</a:t>
            </a:fld>
            <a:endParaRPr lang="en-US"/>
          </a:p>
        </p:txBody>
      </p:sp>
    </p:spTree>
    <p:extLst>
      <p:ext uri="{BB962C8B-B14F-4D97-AF65-F5344CB8AC3E}">
        <p14:creationId xmlns:p14="http://schemas.microsoft.com/office/powerpoint/2010/main" val="713190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E21-80F5-4010-990E-00606D6F970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B020545F-F1BA-41A8-A613-EF978EE0D2AD}"/>
              </a:ext>
            </a:extLst>
          </p:cNvPr>
          <p:cNvSpPr>
            <a:spLocks noGrp="1"/>
          </p:cNvSpPr>
          <p:nvPr>
            <p:ph type="body" sz="quarter" idx="13"/>
          </p:nvPr>
        </p:nvSpPr>
        <p:spPr>
          <a:xfrm>
            <a:off x="161925" y="1123950"/>
            <a:ext cx="8792504" cy="3429000"/>
          </a:xfrm>
        </p:spPr>
        <p:txBody>
          <a:bodyPr/>
          <a:lstStyle/>
          <a:p>
            <a:pPr marL="457200" lvl="0" indent="-457200">
              <a:buFont typeface="+mj-lt"/>
              <a:buAutoNum type="arabicPeriod" startAt="9"/>
            </a:pPr>
            <a:r>
              <a:rPr lang="en-US"/>
              <a:t>Tùy chọn nào sau đây KHÔNG có sẵn trong hộp thoại Paragraph?</a:t>
            </a:r>
          </a:p>
          <a:p>
            <a:pPr lvl="2"/>
            <a:r>
              <a:rPr lang="en-US"/>
              <a:t>Alignment</a:t>
            </a:r>
          </a:p>
          <a:p>
            <a:pPr lvl="2"/>
            <a:r>
              <a:rPr lang="en-US"/>
              <a:t>Spacing</a:t>
            </a:r>
          </a:p>
          <a:p>
            <a:pPr lvl="2"/>
            <a:r>
              <a:rPr lang="en-US"/>
              <a:t>Tabs</a:t>
            </a:r>
          </a:p>
          <a:p>
            <a:pPr lvl="2"/>
            <a:r>
              <a:rPr lang="en-US"/>
              <a:t>Text direction</a:t>
            </a:r>
          </a:p>
        </p:txBody>
      </p:sp>
      <p:sp>
        <p:nvSpPr>
          <p:cNvPr id="4" name="Date Placeholder 3">
            <a:extLst>
              <a:ext uri="{FF2B5EF4-FFF2-40B4-BE49-F238E27FC236}">
                <a16:creationId xmlns:a16="http://schemas.microsoft.com/office/drawing/2014/main" id="{7BA37359-D4EA-4AA9-AC88-687BAA36D2E5}"/>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C06E417A-5D1B-4320-8E00-F8C863AC604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73390784-EBDD-4B41-91B7-E2AF3D87C825}"/>
              </a:ext>
            </a:extLst>
          </p:cNvPr>
          <p:cNvSpPr>
            <a:spLocks noGrp="1"/>
          </p:cNvSpPr>
          <p:nvPr>
            <p:ph type="sldNum" sz="quarter" idx="16"/>
          </p:nvPr>
        </p:nvSpPr>
        <p:spPr/>
        <p:txBody>
          <a:bodyPr/>
          <a:lstStyle/>
          <a:p>
            <a:fld id="{E49F9262-1392-45F9-82B8-E6BAB6B74FE5}" type="slidenum">
              <a:rPr lang="en-US" smtClean="0"/>
              <a:pPr/>
              <a:t>59</a:t>
            </a:fld>
            <a:endParaRPr lang="en-US"/>
          </a:p>
        </p:txBody>
      </p:sp>
    </p:spTree>
    <p:extLst>
      <p:ext uri="{BB962C8B-B14F-4D97-AF65-F5344CB8AC3E}">
        <p14:creationId xmlns:p14="http://schemas.microsoft.com/office/powerpoint/2010/main" val="2676584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Trong chế độ Outline View</a:t>
            </a:r>
            <a:endParaRPr lang="en-US" dirty="0"/>
          </a:p>
        </p:txBody>
      </p:sp>
      <p:sp>
        <p:nvSpPr>
          <p:cNvPr id="3" name="Content Placeholder 2"/>
          <p:cNvSpPr>
            <a:spLocks noGrp="1"/>
          </p:cNvSpPr>
          <p:nvPr>
            <p:ph type="body" sz="quarter" idx="13"/>
          </p:nvPr>
        </p:nvSpPr>
        <p:spPr>
          <a:xfrm>
            <a:off x="0" y="919162"/>
            <a:ext cx="5679498" cy="3573465"/>
          </a:xfrm>
        </p:spPr>
        <p:txBody>
          <a:bodyPr/>
          <a:lstStyle/>
          <a:p>
            <a:r>
              <a:rPr lang="en-US"/>
              <a:t>Mỗi slide được thể hiện bởi biểu tượng slide  kèm theo văn bản tiêu đề slide.</a:t>
            </a:r>
          </a:p>
          <a:p>
            <a:r>
              <a:rPr lang="en-US"/>
              <a:t>Văn bản thân slide hiển thị dưới tiêu đề slide và có thể bao gồm tiêu đề, tiêu đề phụ, danh sách và hộp văn bản. </a:t>
            </a:r>
          </a:p>
          <a:p>
            <a:r>
              <a:rPr lang="en-US"/>
              <a:t>Ảnh, bảng, biểu đồ và các đối tượng khác không hiển thị trong khung Outline. </a:t>
            </a:r>
          </a:p>
          <a:p>
            <a:r>
              <a:rPr lang="en-US"/>
              <a:t>Bạn có thể nhập và chỉnh sửa văn bản trực tiếp trong khung Outline. </a:t>
            </a:r>
          </a:p>
          <a:p>
            <a:pPr marL="0" indent="0">
              <a:buNone/>
            </a:pPr>
            <a:endParaRPr lang="en-US"/>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6</a:t>
            </a:fld>
            <a:endParaRPr lang="en-US"/>
          </a:p>
        </p:txBody>
      </p:sp>
      <p:pic>
        <p:nvPicPr>
          <p:cNvPr id="10" name="Picture 9">
            <a:extLst>
              <a:ext uri="{FF2B5EF4-FFF2-40B4-BE49-F238E27FC236}">
                <a16:creationId xmlns:a16="http://schemas.microsoft.com/office/drawing/2014/main" id="{0DACCED8-BF3B-469E-80F9-CDA236077D11}"/>
              </a:ext>
            </a:extLst>
          </p:cNvPr>
          <p:cNvPicPr/>
          <p:nvPr/>
        </p:nvPicPr>
        <p:blipFill>
          <a:blip r:embed="rId3"/>
          <a:stretch>
            <a:fillRect/>
          </a:stretch>
        </p:blipFill>
        <p:spPr>
          <a:xfrm>
            <a:off x="5679498" y="1035778"/>
            <a:ext cx="3464501" cy="2937132"/>
          </a:xfrm>
          <a:prstGeom prst="rect">
            <a:avLst/>
          </a:prstGeom>
        </p:spPr>
      </p:pic>
    </p:spTree>
    <p:extLst>
      <p:ext uri="{BB962C8B-B14F-4D97-AF65-F5344CB8AC3E}">
        <p14:creationId xmlns:p14="http://schemas.microsoft.com/office/powerpoint/2010/main" val="2839165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Nạp tập tin văn bản dạng outline</a:t>
            </a:r>
            <a:endParaRPr lang="en-US" dirty="0"/>
          </a:p>
        </p:txBody>
      </p:sp>
      <p:sp>
        <p:nvSpPr>
          <p:cNvPr id="3" name="Content Placeholder 2"/>
          <p:cNvSpPr>
            <a:spLocks noGrp="1"/>
          </p:cNvSpPr>
          <p:nvPr>
            <p:ph type="body" sz="quarter" idx="13"/>
          </p:nvPr>
        </p:nvSpPr>
        <p:spPr>
          <a:xfrm>
            <a:off x="346840" y="919162"/>
            <a:ext cx="8618484" cy="3573465"/>
          </a:xfrm>
        </p:spPr>
        <p:txBody>
          <a:bodyPr/>
          <a:lstStyle/>
          <a:p>
            <a:pPr marL="0" indent="0">
              <a:buNone/>
            </a:pPr>
            <a:r>
              <a:rPr lang="en-US"/>
              <a:t>Có thể sử dụng tính năng </a:t>
            </a:r>
            <a:r>
              <a:rPr lang="en-US" b="1"/>
              <a:t>Slides from Outline</a:t>
            </a:r>
            <a:r>
              <a:rPr lang="en-US"/>
              <a:t> để tạo slide khi dàn ý có sẵn, để Powerpoint có thể hiểu đúng ý định của phác thảo, bạn cần lưu ý các đặc điểm sau khi soạn thảo Outline:</a:t>
            </a:r>
          </a:p>
          <a:p>
            <a:pPr>
              <a:buFont typeface="Wingdings" panose="05000000000000000000" pitchFamily="2" charset="2"/>
              <a:buChar char="v"/>
            </a:pPr>
            <a:r>
              <a:rPr lang="en-US"/>
              <a:t>Sử dụng công cụ soạn thảo Outline dạng file .txt:</a:t>
            </a:r>
          </a:p>
          <a:p>
            <a:pPr lvl="1"/>
            <a:r>
              <a:rPr lang="en-US" sz="2400"/>
              <a:t>Ngắt đoạn trong tập tin văn bản được coi là một mức phác thảo. </a:t>
            </a:r>
          </a:p>
          <a:p>
            <a:pPr lvl="1"/>
            <a:r>
              <a:rPr lang="en-US" sz="2400"/>
              <a:t>Các dòng trống trong tập tin văn bản được bỏ qua và không được chèn vào slide. </a:t>
            </a:r>
          </a:p>
          <a:p>
            <a:pPr lvl="1"/>
            <a:r>
              <a:rPr lang="en-US" sz="2400"/>
              <a:t>Một ý được thụt lề, sẽ được nhập dưới dạng ý có phân cấp thấp hơn trên cùng slide với ý trước đó.</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7</a:t>
            </a:fld>
            <a:endParaRPr lang="en-US"/>
          </a:p>
        </p:txBody>
      </p:sp>
    </p:spTree>
    <p:extLst>
      <p:ext uri="{BB962C8B-B14F-4D97-AF65-F5344CB8AC3E}">
        <p14:creationId xmlns:p14="http://schemas.microsoft.com/office/powerpoint/2010/main" val="990123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Nạp tập tin văn bản dạng outline</a:t>
            </a:r>
            <a:endParaRPr lang="en-US" dirty="0"/>
          </a:p>
        </p:txBody>
      </p:sp>
      <p:sp>
        <p:nvSpPr>
          <p:cNvPr id="3" name="Content Placeholder 2"/>
          <p:cNvSpPr>
            <a:spLocks noGrp="1"/>
          </p:cNvSpPr>
          <p:nvPr>
            <p:ph type="body" sz="quarter" idx="13"/>
          </p:nvPr>
        </p:nvSpPr>
        <p:spPr>
          <a:xfrm>
            <a:off x="346840" y="919162"/>
            <a:ext cx="8339960" cy="3573465"/>
          </a:xfrm>
        </p:spPr>
        <p:txBody>
          <a:bodyPr/>
          <a:lstStyle/>
          <a:p>
            <a:pPr lvl="0">
              <a:buFont typeface="Wingdings" panose="05000000000000000000" pitchFamily="2" charset="2"/>
              <a:buChar char="v"/>
            </a:pPr>
            <a:r>
              <a:rPr lang="en-US"/>
              <a:t>Sử dụng công cụ MS Word soạn thảo Outline dạng file .doc hoặc .docx:</a:t>
            </a:r>
          </a:p>
          <a:p>
            <a:pPr lvl="1"/>
            <a:r>
              <a:rPr lang="en-US" sz="2400"/>
              <a:t>Mỗi đoạn sử dụng style </a:t>
            </a:r>
            <a:r>
              <a:rPr lang="en-US" sz="2400" b="1"/>
              <a:t>Heading 1</a:t>
            </a:r>
            <a:r>
              <a:rPr lang="en-US" sz="2400"/>
              <a:t> cho tiêu đề.</a:t>
            </a:r>
          </a:p>
          <a:p>
            <a:pPr lvl="1"/>
            <a:r>
              <a:rPr lang="en-US" sz="2400"/>
              <a:t>Nội dung được định dạng style </a:t>
            </a:r>
            <a:r>
              <a:rPr lang="en-US" sz="2400" b="1"/>
              <a:t>Heading 2</a:t>
            </a:r>
            <a:r>
              <a:rPr lang="en-US" sz="2400"/>
              <a:t> và </a:t>
            </a:r>
            <a:r>
              <a:rPr lang="en-US" sz="2400" b="1"/>
              <a:t>Heading 3, …</a:t>
            </a:r>
            <a:r>
              <a:rPr lang="en-US" sz="2400"/>
              <a:t> sẽ xuất hiện dưới dạng các mục phân cấp con trên cùng slide với mục trước đó. </a:t>
            </a:r>
          </a:p>
          <a:p>
            <a:pPr lvl="1"/>
            <a:r>
              <a:rPr lang="en-US" sz="2400"/>
              <a:t>Các dòng và văn bản trống với style Normal sẽ bị bỏ qua và không được chèn vào slide.</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8</a:t>
            </a:fld>
            <a:endParaRPr lang="en-US"/>
          </a:p>
        </p:txBody>
      </p:sp>
    </p:spTree>
    <p:extLst>
      <p:ext uri="{BB962C8B-B14F-4D97-AF65-F5344CB8AC3E}">
        <p14:creationId xmlns:p14="http://schemas.microsoft.com/office/powerpoint/2010/main" val="35457401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a:t>Thêm văn bản vào slide</a:t>
            </a:r>
          </a:p>
        </p:txBody>
      </p:sp>
      <p:sp>
        <p:nvSpPr>
          <p:cNvPr id="3" name="Content Placeholder 2"/>
          <p:cNvSpPr>
            <a:spLocks noGrp="1"/>
          </p:cNvSpPr>
          <p:nvPr>
            <p:ph type="body" sz="quarter" idx="13"/>
          </p:nvPr>
        </p:nvSpPr>
        <p:spPr>
          <a:xfrm>
            <a:off x="346840" y="819150"/>
            <a:ext cx="8515806" cy="3673477"/>
          </a:xfrm>
        </p:spPr>
        <p:txBody>
          <a:bodyPr/>
          <a:lstStyle/>
          <a:p>
            <a:pPr lvl="0">
              <a:buFont typeface="Wingdings" panose="05000000000000000000" pitchFamily="2" charset="2"/>
              <a:buChar char="v"/>
            </a:pPr>
            <a:r>
              <a:rPr lang="vi-VN"/>
              <a:t>Hầu hết văn bản nhập vào slide sẽ được đặt trong các text Placeholder. </a:t>
            </a:r>
            <a:endParaRPr lang="en-US"/>
          </a:p>
          <a:p>
            <a:pPr lvl="0">
              <a:buFont typeface="Wingdings" panose="05000000000000000000" pitchFamily="2" charset="2"/>
              <a:buChar char="v"/>
            </a:pPr>
            <a:r>
              <a:rPr lang="vi-VN"/>
              <a:t>Có ba loại text Placeholder gồm title, subtitle, content; </a:t>
            </a:r>
            <a:endParaRPr lang="en-US"/>
          </a:p>
          <a:p>
            <a:pPr lvl="0">
              <a:buFont typeface="Wingdings" panose="05000000000000000000" pitchFamily="2" charset="2"/>
              <a:buChar char="v"/>
            </a:pPr>
            <a:r>
              <a:rPr lang="en-US"/>
              <a:t>Bên cạnh đó còn có c</a:t>
            </a:r>
            <a:r>
              <a:rPr lang="vi-VN"/>
              <a:t>ác Placeholder chứa hình ảnh, biểu đồ và phương tiện truyền thông khác.</a:t>
            </a:r>
            <a:endParaRPr lang="en-US"/>
          </a:p>
          <a:p>
            <a:pPr lvl="0">
              <a:buFont typeface="Wingdings" panose="05000000000000000000" pitchFamily="2" charset="2"/>
              <a:buChar char="v"/>
            </a:pPr>
            <a:r>
              <a:rPr lang="en-US"/>
              <a:t>Thao tác:</a:t>
            </a:r>
          </a:p>
          <a:p>
            <a:pPr lvl="1"/>
            <a:r>
              <a:rPr lang="en-US"/>
              <a:t>Chèn văn bản vào slide</a:t>
            </a:r>
          </a:p>
          <a:p>
            <a:pPr lvl="1"/>
            <a:r>
              <a:rPr lang="en-US"/>
              <a:t>Xóa từng phần văn bản trong slide</a:t>
            </a:r>
          </a:p>
          <a:p>
            <a:pPr lvl="1"/>
            <a:r>
              <a:rPr lang="en-US"/>
              <a:t>Xóa tất cả văn bản trong text Placeholder</a:t>
            </a:r>
            <a:endParaRPr lang="vi-VN"/>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9</a:t>
            </a:fld>
            <a:endParaRPr lang="en-US"/>
          </a:p>
        </p:txBody>
      </p:sp>
    </p:spTree>
    <p:extLst>
      <p:ext uri="{BB962C8B-B14F-4D97-AF65-F5344CB8AC3E}">
        <p14:creationId xmlns:p14="http://schemas.microsoft.com/office/powerpoint/2010/main" val="2423004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MOS 2016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extLst>
    <a:ext uri="{05A4C25C-085E-4340-85A3-A5531E510DB2}">
      <thm15:themeFamily xmlns:thm15="http://schemas.microsoft.com/office/thememl/2012/main" name="MOS 2016 Theme 2" id="{5D7ABDA7-634A-406B-B579-B13DE41CA637}" vid="{B7793633-4812-49CC-9B1B-65A38DD143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MOS 2016 Theme 2</Template>
  <TotalTime>2121</TotalTime>
  <Words>8297</Words>
  <Application>Microsoft Office PowerPoint</Application>
  <PresentationFormat>On-screen Show (16:9)</PresentationFormat>
  <Paragraphs>806</Paragraphs>
  <Slides>59</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Courier New</vt:lpstr>
      <vt:lpstr>Myriad Pro</vt:lpstr>
      <vt:lpstr>Times New Roman</vt:lpstr>
      <vt:lpstr>Wingdings</vt:lpstr>
      <vt:lpstr>MOS 2016 Theme 2</vt:lpstr>
      <vt:lpstr>MOS POWERPOINT 2016 Bài 3: Làm việc với văn bản</vt:lpstr>
      <vt:lpstr>Hướng dẫn sử dụng</vt:lpstr>
      <vt:lpstr>Sử dụng Outline để tạo slide</vt:lpstr>
      <vt:lpstr>Sử dụng Outline để tạo slide</vt:lpstr>
      <vt:lpstr>Sử dụng chế độ xem Outline</vt:lpstr>
      <vt:lpstr>Trong chế độ Outline View</vt:lpstr>
      <vt:lpstr>Nạp tập tin văn bản dạng outline</vt:lpstr>
      <vt:lpstr>Nạp tập tin văn bản dạng outline</vt:lpstr>
      <vt:lpstr>Thêm văn bản vào slide</vt:lpstr>
      <vt:lpstr>Tùy chỉnh văn bản trong slide</vt:lpstr>
      <vt:lpstr>Sử dụng chế độ Spelling Checker</vt:lpstr>
      <vt:lpstr>Sử dụng chế độ Spelling Checker</vt:lpstr>
      <vt:lpstr>Thay đổi tùy chọn mặc định trong Spelling</vt:lpstr>
      <vt:lpstr>Sử dụng chế độ Thesarus</vt:lpstr>
      <vt:lpstr>Sử dụng Smart Lookup</vt:lpstr>
      <vt:lpstr>Sử dụng Smart Lookup</vt:lpstr>
      <vt:lpstr>Cắt, Sao chép, và Dán văn bản</vt:lpstr>
      <vt:lpstr>Cắt, Sao chép, và Dán văn bản</vt:lpstr>
      <vt:lpstr>Cắt, Sao chép, và Dán văn bản</vt:lpstr>
      <vt:lpstr>Sử dụng công cụ Clipboard</vt:lpstr>
      <vt:lpstr>Sử dụng Drap and Drop</vt:lpstr>
      <vt:lpstr>Áp dụng Bullets</vt:lpstr>
      <vt:lpstr>Áp dụng Numbering</vt:lpstr>
      <vt:lpstr>Tăng/giảm mức phân cấp danh sách</vt:lpstr>
      <vt:lpstr>Định dạng văn bản- Nhóm Fonts</vt:lpstr>
      <vt:lpstr>Định dạng văn bản- Nhóm Fonts</vt:lpstr>
      <vt:lpstr>Định dạng văn bản- Nhóm Fonts</vt:lpstr>
      <vt:lpstr>Định dạng văn bản- Nhóm Fonts</vt:lpstr>
      <vt:lpstr>Sử dụng Format Painter</vt:lpstr>
      <vt:lpstr>Xóa định dạng</vt:lpstr>
      <vt:lpstr>Định dạng đoạn văn bản</vt:lpstr>
      <vt:lpstr>Canh lề văn bản theo chiều ngang</vt:lpstr>
      <vt:lpstr>Thêm/xóa cột</vt:lpstr>
      <vt:lpstr>Thụt lề đoạn văn bản</vt:lpstr>
      <vt:lpstr>Khoảng cách dòng văn bản</vt:lpstr>
      <vt:lpstr>Khoảng cách đoạn văn bản</vt:lpstr>
      <vt:lpstr>Thay đổi hướng văn bản</vt:lpstr>
      <vt:lpstr>Canh vị trí văn bản theo chiều dọc</vt:lpstr>
      <vt:lpstr>Thiết lập Tab</vt:lpstr>
      <vt:lpstr>Tạo tab bằng công cụ Tab Selector</vt:lpstr>
      <vt:lpstr>Tạo tab bằng công cụ hội thoại Tabs</vt:lpstr>
      <vt:lpstr>Sử dụng text box</vt:lpstr>
      <vt:lpstr>Định kích thước và vị trí Text Box</vt:lpstr>
      <vt:lpstr>Định kích thước và vị trí Text Box</vt:lpstr>
      <vt:lpstr>Text Box – Arrange</vt:lpstr>
      <vt:lpstr>Text Box – Canh lề, xoay, đặt lại mặc định</vt:lpstr>
      <vt:lpstr>Sử dụng WordArt</vt:lpstr>
      <vt:lpstr>Chèn, định dạng, xóa WordArt</vt:lpstr>
      <vt:lpstr>Định dạng WordArt</vt:lpstr>
      <vt:lpstr>Tổng kết bài học</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 WORD2016  Bài 1: Bắt đầu với Microsoft Word 2016</dc:title>
  <dc:creator>Phat Tai Nguyen</dc:creator>
  <cp:lastModifiedBy>QuangDang</cp:lastModifiedBy>
  <cp:revision>162</cp:revision>
  <dcterms:created xsi:type="dcterms:W3CDTF">2019-05-09T04:07:59Z</dcterms:created>
  <dcterms:modified xsi:type="dcterms:W3CDTF">2019-09-14T03:49:58Z</dcterms:modified>
</cp:coreProperties>
</file>